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725"/>
  <workbookPr filterPrivacy="1" defaultThemeVersion="124226"/>
  <xr:revisionPtr revIDLastSave="45" documentId="8_{CBA72118-F020-4C0C-9BFE-E385AAAC12BC}" xr6:coauthVersionLast="47" xr6:coauthVersionMax="47" xr10:uidLastSave="{B7F33492-8D21-4F07-B39B-7E11F4FE95DB}"/>
  <workbookProtection workbookAlgorithmName="SHA-512" workbookHashValue="E8Lp2m1S1P2xlsue7nzMwgGsbaZ7EF6kulEO98qt/lXR5rDKzBHyCbhHi73DpvhKhdFrTX0hIC/GZWD7Oof+6g==" workbookSaltValue="+O6s5xtTgo9Fz1rLhUpO1A==" workbookSpinCount="100000" lockStructure="1"/>
  <bookViews>
    <workbookView xWindow="-120" yWindow="-120" windowWidth="29040" windowHeight="15720" xr2:uid="{00000000-000D-0000-FFFF-FFFF00000000}"/>
  </bookViews>
  <sheets>
    <sheet name="Calcul HPFA" sheetId="1" r:id="rId1"/>
  </sheets>
  <definedNames>
    <definedName name="Print_Area_local1_">'Calcul HPFA'!$A$5:$E$40</definedName>
    <definedName name="_xlnm.Print_Titles" localSheetId="0">'Calcul HPFA'!$5:$5</definedName>
    <definedName name="Print_Titles_local1_">'Calcul HPFA'!$5:$5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23" i="1" l="1"/>
  <c r="C27" i="1" s="1"/>
  <c r="C25" i="1"/>
  <c r="C34" i="1" s="1"/>
  <c r="C35" i="1" s="1"/>
  <c r="C29" i="1" l="1"/>
  <c r="C37" i="1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Author</author>
  </authors>
  <commentList>
    <comment ref="B7" authorId="0" shapeId="0" xr:uid="{00000000-0006-0000-0000-000001000000}">
      <text>
        <r>
          <rPr>
            <b/>
            <sz val="9"/>
            <color indexed="81"/>
            <rFont val="Tahoma"/>
            <family val="2"/>
          </rPr>
          <t>Voir l’Addendum B du Programme pour la production régionale pour la définition de « régional » dans le cadre de la Mesure incitative pour les projets nordiques</t>
        </r>
      </text>
    </comment>
    <comment ref="C9" authorId="0" shapeId="0" xr:uid="{00000000-0006-0000-0000-000002000000}">
      <text>
        <r>
          <rPr>
            <b/>
            <sz val="10"/>
            <color indexed="81"/>
            <rFont val="Tahoma"/>
            <family val="2"/>
          </rPr>
          <t>Veuillez entrer le sous-total de chaque catégorie du devis de production, en commençant par "A'.  Le total du B+C, et le Total général seront calculés automatiquement ci-dessous.</t>
        </r>
      </text>
    </comment>
    <comment ref="B27" authorId="0" shapeId="0" xr:uid="{2138FBA8-DEFD-41EE-A82E-A28538A07AE7}">
      <text>
        <r>
          <rPr>
            <sz val="9"/>
            <color indexed="81"/>
            <rFont val="Tahoma"/>
            <family val="2"/>
          </rPr>
          <t>Calculé automatiquement. Projets éligibles au plafond de 30% :
- productions avec des budgets inférieurs à 500 000 $
- documentaires uniques (y compris longs métrages),
- projets admissibles qui répondent à la définition de « régional » tel qu'indiqué aux Principes Directeurs de la Mesure incitative pour les projets nordiques.</t>
        </r>
      </text>
    </comment>
    <comment ref="B29" authorId="0" shapeId="0" xr:uid="{590B7530-B304-41E1-A36C-BE4132F7B9E3}">
      <text>
        <r>
          <rPr>
            <b/>
            <sz val="10"/>
            <color indexed="81"/>
            <rFont val="Tahoma"/>
            <family val="2"/>
          </rPr>
          <t xml:space="preserve">Montant total maximum admissible des HPFA calculé automatiquement  [le plafond maximum absolu est de 2,5 millions de dollars, mais il peut être majoré pour les séries qui dépassent un total de 13 heures ou 26 demi-heures. ].
</t>
        </r>
      </text>
    </comment>
    <comment ref="B34" authorId="0" shapeId="0" xr:uid="{00000000-0006-0000-0000-000005000000}">
      <text>
        <r>
          <rPr>
            <sz val="9"/>
            <color indexed="81"/>
            <rFont val="Tahoma"/>
            <family val="2"/>
          </rPr>
          <t>Calculé aumatiquement. Le calcul au prorata s'applique uniquement aux projets dans lesquels :
- les HPFA ont atteint le plafond de 2,5 M$, et
- le nombre total de minutes de diffusion dépasse 780 minutes (soit 13 épisodes de 60 minutes, ou 26 épisodes de 30 minutes)</t>
        </r>
      </text>
    </comment>
    <comment ref="B37" authorId="0" shapeId="0" xr:uid="{00000000-0006-0000-0000-000006000000}">
      <text>
        <r>
          <rPr>
            <sz val="9"/>
            <color indexed="81"/>
            <rFont val="Tahoma"/>
            <family val="2"/>
          </rPr>
          <t xml:space="preserve">Voir la Politique des honoraires des productrices ou producteurs et des frais d'administration (HPFA) à l'annexe B des Principes directeurs. 
</t>
        </r>
      </text>
    </comment>
  </commentList>
</comments>
</file>

<file path=xl/sharedStrings.xml><?xml version="1.0" encoding="utf-8"?>
<sst xmlns="http://schemas.openxmlformats.org/spreadsheetml/2006/main" count="22" uniqueCount="22">
  <si>
    <t>x</t>
  </si>
  <si>
    <r>
      <t xml:space="preserve">For Northern production Incentive </t>
    </r>
    <r>
      <rPr>
        <b/>
        <u/>
        <sz val="11"/>
        <color indexed="9"/>
        <rFont val="Geneva"/>
      </rPr>
      <t>and one-off documentaries</t>
    </r>
    <r>
      <rPr>
        <b/>
        <sz val="11"/>
        <color indexed="9"/>
        <rFont val="Geneva"/>
      </rPr>
      <t>, please input an "x" in row 2 column A</t>
    </r>
  </si>
  <si>
    <t>"TITRE"</t>
  </si>
  <si>
    <t>Est-ce que la production est un documentaire unique ou répond à la définition de « régional » de la Mesure
incitative pour les projets nordiques?</t>
  </si>
  <si>
    <t>Total "B" - Production</t>
  </si>
  <si>
    <t>Total "C" - Post Production</t>
  </si>
  <si>
    <t>Total "D" - Divers</t>
  </si>
  <si>
    <t>Imprévus</t>
  </si>
  <si>
    <t>Garantie d'achèvement</t>
  </si>
  <si>
    <t>Contenu numérique relié  (ligne 85)</t>
  </si>
  <si>
    <t xml:space="preserve">DEVIS TOTAL </t>
  </si>
  <si>
    <t xml:space="preserve">"B" + "C" TOTAL </t>
  </si>
  <si>
    <t>PLAFOND DES HP/FA [20  % ou 30 %]</t>
  </si>
  <si>
    <t xml:space="preserve">PLAFOND DES HP/FA </t>
  </si>
  <si>
    <t>Nombre d'épisodes</t>
  </si>
  <si>
    <t>Minutes par épisode</t>
  </si>
  <si>
    <t>IMPACT MAXIMUM PERMIS SUR LES HP/FA  - 25% [investissements de la société de production, reports ou réduction des HP/FA - Pour les productions de langue anglaise seulement]</t>
  </si>
  <si>
    <r>
      <t xml:space="preserve">Calculs des honoraires de productrice ou producteur (HP) et des frais d'administration (FA) 
</t>
    </r>
    <r>
      <rPr>
        <i/>
        <sz val="10"/>
        <color rgb="FF000000"/>
        <rFont val="Arial"/>
        <family val="2"/>
      </rPr>
      <t>en fonction du devis standard du FMC</t>
    </r>
  </si>
  <si>
    <r>
      <t xml:space="preserve">Total "A" </t>
    </r>
    <r>
      <rPr>
        <b/>
        <sz val="14"/>
        <rFont val="Arial"/>
        <family val="2"/>
      </rPr>
      <t>- Au dessus de la ligne</t>
    </r>
  </si>
  <si>
    <t>À remplir uniquement si les HPFA sont à 2.5M $</t>
  </si>
  <si>
    <t>Plafond HPFA avec prorata:</t>
  </si>
  <si>
    <t>Majoré ?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&quot;$&quot;#,##0.00_);[Red]\(&quot;$&quot;#,##0.00\)"/>
    <numFmt numFmtId="165" formatCode="_(&quot;$&quot;* #,##0.00_);_(&quot;$&quot;* \(#,##0.00\);_(&quot;$&quot;* &quot;-&quot;??_);_(@_)"/>
    <numFmt numFmtId="166" formatCode="&quot;$&quot;#0.00"/>
    <numFmt numFmtId="167" formatCode="_-[$$-1009]* #,##0_-;\-[$$-1009]* #,##0_-;_-[$$-1009]* &quot;-&quot;_-;_-@_-"/>
    <numFmt numFmtId="168" formatCode="_(&quot;$&quot;* #,##0_);_(&quot;$&quot;* \(#,##0\);_(&quot;$&quot;* &quot;-&quot;??_);_(@_)"/>
    <numFmt numFmtId="169" formatCode="_-[$$-1009]* #,##0_-;\-[$$-1009]* #,##0_-;_-[$$-1009]* &quot;-&quot;??_-;_-@_-"/>
  </numFmts>
  <fonts count="34">
    <font>
      <sz val="12"/>
      <color indexed="9"/>
      <name val="Helvetica"/>
    </font>
    <font>
      <b/>
      <sz val="14"/>
      <color indexed="9"/>
      <name val="Helvetica"/>
    </font>
    <font>
      <sz val="9"/>
      <color indexed="9"/>
      <name val="Geneva"/>
    </font>
    <font>
      <sz val="9"/>
      <color indexed="9"/>
      <name val="Arial"/>
      <family val="2"/>
    </font>
    <font>
      <b/>
      <sz val="9"/>
      <color indexed="9"/>
      <name val="Arial"/>
      <family val="2"/>
    </font>
    <font>
      <b/>
      <sz val="12"/>
      <color indexed="9"/>
      <name val="Geneva"/>
      <family val="2"/>
    </font>
    <font>
      <b/>
      <sz val="12"/>
      <color indexed="9"/>
      <name val="Helvetica"/>
      <family val="2"/>
    </font>
    <font>
      <b/>
      <sz val="12"/>
      <color indexed="9"/>
      <name val="Arial"/>
      <family val="2"/>
    </font>
    <font>
      <sz val="9"/>
      <name val="Arial"/>
      <family val="2"/>
    </font>
    <font>
      <sz val="9"/>
      <name val="Geneva"/>
      <family val="2"/>
    </font>
    <font>
      <sz val="8"/>
      <color indexed="22"/>
      <name val="Helvetica"/>
      <family val="2"/>
    </font>
    <font>
      <sz val="14"/>
      <color indexed="9"/>
      <name val="Arial"/>
      <family val="2"/>
    </font>
    <font>
      <sz val="14"/>
      <name val="Arial"/>
      <family val="2"/>
    </font>
    <font>
      <sz val="14"/>
      <color indexed="9"/>
      <name val="Geneva"/>
      <family val="2"/>
    </font>
    <font>
      <b/>
      <sz val="14"/>
      <color indexed="9"/>
      <name val="Arial"/>
      <family val="2"/>
    </font>
    <font>
      <b/>
      <sz val="14"/>
      <name val="Arial"/>
      <family val="2"/>
    </font>
    <font>
      <sz val="14"/>
      <color indexed="9"/>
      <name val="Helvetica"/>
      <family val="2"/>
    </font>
    <font>
      <sz val="14"/>
      <name val="Geneva"/>
      <family val="2"/>
    </font>
    <font>
      <b/>
      <sz val="14"/>
      <name val="Geneva"/>
      <family val="2"/>
    </font>
    <font>
      <b/>
      <sz val="10"/>
      <color indexed="81"/>
      <name val="Tahoma"/>
      <family val="2"/>
    </font>
    <font>
      <sz val="12"/>
      <color indexed="9"/>
      <name val="Helvetica"/>
      <family val="2"/>
    </font>
    <font>
      <b/>
      <sz val="11"/>
      <color indexed="9"/>
      <name val="Geneva"/>
    </font>
    <font>
      <b/>
      <sz val="14"/>
      <color indexed="9"/>
      <name val="Geneva"/>
    </font>
    <font>
      <b/>
      <i/>
      <sz val="14"/>
      <color indexed="9"/>
      <name val="Arial"/>
      <family val="2"/>
    </font>
    <font>
      <b/>
      <sz val="14"/>
      <color indexed="9"/>
      <name val="Helvetica"/>
      <family val="2"/>
    </font>
    <font>
      <b/>
      <u/>
      <sz val="11"/>
      <color indexed="9"/>
      <name val="Geneva"/>
    </font>
    <font>
      <sz val="11"/>
      <name val="Arial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0"/>
      <color indexed="9"/>
      <name val="Arial"/>
      <family val="2"/>
    </font>
    <font>
      <b/>
      <sz val="12"/>
      <name val="Arial"/>
      <family val="2"/>
    </font>
    <font>
      <b/>
      <sz val="11"/>
      <name val="Arial"/>
      <family val="2"/>
    </font>
    <font>
      <sz val="12"/>
      <color rgb="FF000000"/>
      <name val="Calibri"/>
      <family val="2"/>
    </font>
    <font>
      <i/>
      <sz val="10"/>
      <color rgb="FF000000"/>
      <name val="Arial"/>
      <family val="2"/>
    </font>
  </fonts>
  <fills count="11">
    <fill>
      <patternFill patternType="none"/>
    </fill>
    <fill>
      <patternFill patternType="gray125"/>
    </fill>
    <fill>
      <patternFill patternType="solid">
        <fgColor indexed="13"/>
        <bgColor indexed="64"/>
      </patternFill>
    </fill>
    <fill>
      <patternFill patternType="solid">
        <fgColor rgb="FFFF2C79"/>
        <bgColor rgb="FF000000"/>
      </patternFill>
    </fill>
    <fill>
      <patternFill patternType="solid">
        <fgColor rgb="FFFFFF0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4" tint="0.79998168889431442"/>
        <bgColor indexed="64"/>
      </patternFill>
    </fill>
  </fills>
  <borders count="7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rgb="FFFF0000"/>
      </left>
      <right style="medium">
        <color rgb="FFFF0000"/>
      </right>
      <top style="medium">
        <color rgb="FFFF0000"/>
      </top>
      <bottom style="medium">
        <color rgb="FFFF0000"/>
      </bottom>
      <diagonal/>
    </border>
  </borders>
  <cellStyleXfs count="10">
    <xf numFmtId="0" fontId="0" fillId="0" borderId="0"/>
    <xf numFmtId="0" fontId="1" fillId="0" borderId="0">
      <protection locked="0"/>
    </xf>
    <xf numFmtId="0" fontId="24" fillId="0" borderId="0">
      <protection locked="0"/>
    </xf>
    <xf numFmtId="165" fontId="1" fillId="0" borderId="0" applyFont="0" applyFill="0" applyBorder="0" applyAlignment="0" applyProtection="0"/>
    <xf numFmtId="0" fontId="20" fillId="0" borderId="0">
      <protection locked="0"/>
    </xf>
    <xf numFmtId="0" fontId="20" fillId="0" borderId="0">
      <protection locked="0"/>
    </xf>
    <xf numFmtId="0" fontId="20" fillId="0" borderId="0">
      <protection locked="0"/>
    </xf>
    <xf numFmtId="0" fontId="20" fillId="0" borderId="0">
      <protection locked="0"/>
    </xf>
    <xf numFmtId="0" fontId="2" fillId="0" borderId="0">
      <protection locked="0"/>
    </xf>
    <xf numFmtId="9" fontId="1" fillId="0" borderId="0" applyFont="0" applyFill="0" applyBorder="0" applyAlignment="0" applyProtection="0"/>
  </cellStyleXfs>
  <cellXfs count="68">
    <xf numFmtId="0" fontId="0" fillId="0" borderId="0" xfId="0"/>
    <xf numFmtId="166" fontId="2" fillId="0" borderId="0" xfId="0" applyNumberFormat="1" applyFont="1" applyProtection="1">
      <protection locked="0"/>
    </xf>
    <xf numFmtId="0" fontId="6" fillId="0" borderId="0" xfId="0" applyFont="1"/>
    <xf numFmtId="164" fontId="9" fillId="0" borderId="0" xfId="0" applyNumberFormat="1" applyFont="1"/>
    <xf numFmtId="0" fontId="10" fillId="0" borderId="0" xfId="0" applyFont="1" applyAlignment="1">
      <alignment horizontal="right"/>
    </xf>
    <xf numFmtId="164" fontId="9" fillId="0" borderId="0" xfId="0" applyNumberFormat="1" applyFont="1" applyProtection="1">
      <protection locked="0"/>
    </xf>
    <xf numFmtId="164" fontId="8" fillId="0" borderId="0" xfId="0" applyNumberFormat="1" applyFont="1" applyProtection="1">
      <protection locked="0"/>
    </xf>
    <xf numFmtId="0" fontId="0" fillId="0" borderId="0" xfId="0" applyAlignment="1">
      <alignment vertical="center"/>
    </xf>
    <xf numFmtId="0" fontId="7" fillId="0" borderId="0" xfId="0" applyFont="1" applyAlignment="1">
      <alignment horizontal="center" vertical="center" wrapText="1"/>
    </xf>
    <xf numFmtId="164" fontId="12" fillId="0" borderId="0" xfId="0" applyNumberFormat="1" applyFont="1" applyAlignment="1">
      <alignment horizontal="center" wrapText="1"/>
    </xf>
    <xf numFmtId="164" fontId="17" fillId="0" borderId="0" xfId="0" applyNumberFormat="1" applyFont="1"/>
    <xf numFmtId="164" fontId="18" fillId="0" borderId="0" xfId="0" applyNumberFormat="1" applyFont="1"/>
    <xf numFmtId="164" fontId="15" fillId="0" borderId="0" xfId="0" applyNumberFormat="1" applyFont="1"/>
    <xf numFmtId="0" fontId="16" fillId="0" borderId="0" xfId="0" applyFont="1"/>
    <xf numFmtId="0" fontId="1" fillId="0" borderId="0" xfId="0" applyFont="1"/>
    <xf numFmtId="49" fontId="4" fillId="0" borderId="0" xfId="0" applyNumberFormat="1" applyFont="1" applyAlignment="1" applyProtection="1">
      <alignment horizontal="center"/>
      <protection locked="0"/>
    </xf>
    <xf numFmtId="0" fontId="4" fillId="0" borderId="0" xfId="0" applyFont="1" applyAlignment="1" applyProtection="1">
      <alignment horizontal="center"/>
      <protection locked="0"/>
    </xf>
    <xf numFmtId="166" fontId="3" fillId="0" borderId="0" xfId="0" applyNumberFormat="1" applyFont="1" applyAlignment="1" applyProtection="1">
      <alignment vertical="top"/>
      <protection locked="0"/>
    </xf>
    <xf numFmtId="166" fontId="5" fillId="0" borderId="0" xfId="0" quotePrefix="1" applyNumberFormat="1" applyFont="1"/>
    <xf numFmtId="166" fontId="2" fillId="0" borderId="0" xfId="0" applyNumberFormat="1" applyFont="1"/>
    <xf numFmtId="0" fontId="11" fillId="0" borderId="0" xfId="0" applyFont="1" applyAlignment="1">
      <alignment horizontal="center"/>
    </xf>
    <xf numFmtId="166" fontId="13" fillId="0" borderId="0" xfId="0" applyNumberFormat="1" applyFont="1"/>
    <xf numFmtId="166" fontId="11" fillId="0" borderId="0" xfId="0" applyNumberFormat="1" applyFont="1" applyAlignment="1">
      <alignment horizontal="center"/>
    </xf>
    <xf numFmtId="166" fontId="14" fillId="2" borderId="1" xfId="0" applyNumberFormat="1" applyFont="1" applyFill="1" applyBorder="1" applyAlignment="1">
      <alignment horizontal="left"/>
    </xf>
    <xf numFmtId="166" fontId="14" fillId="2" borderId="1" xfId="0" quotePrefix="1" applyNumberFormat="1" applyFont="1" applyFill="1" applyBorder="1" applyAlignment="1">
      <alignment horizontal="left"/>
    </xf>
    <xf numFmtId="49" fontId="4" fillId="0" borderId="0" xfId="0" applyNumberFormat="1" applyFont="1" applyAlignment="1">
      <alignment horizontal="center"/>
    </xf>
    <xf numFmtId="166" fontId="3" fillId="0" borderId="0" xfId="0" applyNumberFormat="1" applyFont="1"/>
    <xf numFmtId="167" fontId="15" fillId="0" borderId="0" xfId="0" applyNumberFormat="1" applyFont="1"/>
    <xf numFmtId="164" fontId="8" fillId="0" borderId="0" xfId="0" applyNumberFormat="1" applyFont="1"/>
    <xf numFmtId="166" fontId="22" fillId="0" borderId="6" xfId="0" applyNumberFormat="1" applyFont="1" applyBorder="1" applyAlignment="1" applyProtection="1">
      <alignment horizontal="center"/>
      <protection locked="0"/>
    </xf>
    <xf numFmtId="0" fontId="32" fillId="3" borderId="0" xfId="0" applyFont="1" applyFill="1"/>
    <xf numFmtId="166" fontId="21" fillId="4" borderId="0" xfId="0" applyNumberFormat="1" applyFont="1" applyFill="1" applyAlignment="1" applyProtection="1">
      <alignment horizontal="center" wrapText="1"/>
      <protection locked="0"/>
    </xf>
    <xf numFmtId="0" fontId="7" fillId="0" borderId="0" xfId="0" applyFont="1" applyAlignment="1">
      <alignment horizontal="left" vertical="top" wrapText="1"/>
    </xf>
    <xf numFmtId="0" fontId="10" fillId="0" borderId="0" xfId="0" quotePrefix="1" applyFont="1" applyAlignment="1">
      <alignment horizontal="right"/>
    </xf>
    <xf numFmtId="0" fontId="10" fillId="0" borderId="0" xfId="0" applyFont="1" applyAlignment="1">
      <alignment horizontal="left"/>
    </xf>
    <xf numFmtId="0" fontId="0" fillId="0" borderId="0" xfId="0" quotePrefix="1"/>
    <xf numFmtId="166" fontId="7" fillId="2" borderId="1" xfId="0" applyNumberFormat="1" applyFont="1" applyFill="1" applyBorder="1" applyAlignment="1">
      <alignment horizontal="left" wrapText="1"/>
    </xf>
    <xf numFmtId="166" fontId="7" fillId="2" borderId="1" xfId="0" applyNumberFormat="1" applyFont="1" applyFill="1" applyBorder="1" applyAlignment="1">
      <alignment horizontal="left"/>
    </xf>
    <xf numFmtId="166" fontId="14" fillId="0" borderId="2" xfId="0" applyNumberFormat="1" applyFont="1" applyBorder="1"/>
    <xf numFmtId="167" fontId="12" fillId="6" borderId="4" xfId="0" applyNumberFormat="1" applyFont="1" applyFill="1" applyBorder="1" applyProtection="1">
      <protection locked="0"/>
    </xf>
    <xf numFmtId="166" fontId="11" fillId="0" borderId="0" xfId="0" applyNumberFormat="1" applyFont="1"/>
    <xf numFmtId="166" fontId="14" fillId="0" borderId="2" xfId="0" applyNumberFormat="1" applyFont="1" applyBorder="1" applyAlignment="1">
      <alignment horizontal="left"/>
    </xf>
    <xf numFmtId="166" fontId="14" fillId="0" borderId="0" xfId="0" applyNumberFormat="1" applyFont="1" applyAlignment="1">
      <alignment horizontal="left"/>
    </xf>
    <xf numFmtId="167" fontId="12" fillId="0" borderId="0" xfId="0" applyNumberFormat="1" applyFont="1"/>
    <xf numFmtId="167" fontId="15" fillId="0" borderId="0" xfId="0" applyNumberFormat="1" applyFont="1" applyProtection="1">
      <protection locked="0"/>
    </xf>
    <xf numFmtId="166" fontId="14" fillId="0" borderId="0" xfId="0" applyNumberFormat="1" applyFont="1"/>
    <xf numFmtId="0" fontId="7" fillId="0" borderId="0" xfId="0" applyFont="1"/>
    <xf numFmtId="166" fontId="7" fillId="0" borderId="0" xfId="0" quotePrefix="1" applyNumberFormat="1" applyFont="1"/>
    <xf numFmtId="0" fontId="8" fillId="6" borderId="3" xfId="0" applyFont="1" applyFill="1" applyBorder="1" applyProtection="1">
      <protection locked="0"/>
    </xf>
    <xf numFmtId="166" fontId="29" fillId="6" borderId="1" xfId="0" applyNumberFormat="1" applyFont="1" applyFill="1" applyBorder="1" applyAlignment="1">
      <alignment wrapText="1"/>
    </xf>
    <xf numFmtId="166" fontId="3" fillId="9" borderId="0" xfId="0" applyNumberFormat="1" applyFont="1" applyFill="1"/>
    <xf numFmtId="164" fontId="8" fillId="9" borderId="0" xfId="0" applyNumberFormat="1" applyFont="1" applyFill="1"/>
    <xf numFmtId="166" fontId="23" fillId="0" borderId="2" xfId="0" applyNumberFormat="1" applyFont="1" applyBorder="1" applyAlignment="1">
      <alignment horizontal="left"/>
    </xf>
    <xf numFmtId="9" fontId="30" fillId="7" borderId="5" xfId="9" quotePrefix="1" applyFont="1" applyFill="1" applyBorder="1" applyAlignment="1" applyProtection="1">
      <alignment horizontal="right"/>
    </xf>
    <xf numFmtId="166" fontId="4" fillId="5" borderId="3" xfId="0" applyNumberFormat="1" applyFont="1" applyFill="1" applyBorder="1"/>
    <xf numFmtId="168" fontId="31" fillId="8" borderId="3" xfId="3" quotePrefix="1" applyNumberFormat="1" applyFont="1" applyFill="1" applyBorder="1" applyAlignment="1" applyProtection="1">
      <alignment horizontal="right"/>
    </xf>
    <xf numFmtId="167" fontId="15" fillId="2" borderId="5" xfId="0" applyNumberFormat="1" applyFont="1" applyFill="1" applyBorder="1"/>
    <xf numFmtId="167" fontId="15" fillId="7" borderId="5" xfId="0" applyNumberFormat="1" applyFont="1" applyFill="1" applyBorder="1"/>
    <xf numFmtId="0" fontId="8" fillId="5" borderId="3" xfId="0" applyFont="1" applyFill="1" applyBorder="1" applyAlignment="1">
      <alignment horizontal="right"/>
    </xf>
    <xf numFmtId="169" fontId="15" fillId="2" borderId="5" xfId="0" applyNumberFormat="1" applyFont="1" applyFill="1" applyBorder="1"/>
    <xf numFmtId="49" fontId="14" fillId="0" borderId="0" xfId="0" applyNumberFormat="1" applyFont="1" applyAlignment="1">
      <alignment horizontal="center"/>
    </xf>
    <xf numFmtId="164" fontId="26" fillId="6" borderId="5" xfId="0" applyNumberFormat="1" applyFont="1" applyFill="1" applyBorder="1" applyAlignment="1" applyProtection="1">
      <alignment horizontal="center" vertical="center" wrapText="1"/>
      <protection locked="0"/>
    </xf>
    <xf numFmtId="166" fontId="14" fillId="0" borderId="0" xfId="0" applyNumberFormat="1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6" fontId="2" fillId="0" borderId="0" xfId="0" applyNumberFormat="1" applyFont="1" applyAlignment="1" applyProtection="1">
      <alignment horizontal="center"/>
      <protection locked="0"/>
    </xf>
    <xf numFmtId="166" fontId="30" fillId="10" borderId="2" xfId="0" applyNumberFormat="1" applyFont="1" applyFill="1" applyBorder="1" applyAlignment="1" applyProtection="1">
      <alignment horizontal="center"/>
      <protection locked="0"/>
    </xf>
    <xf numFmtId="166" fontId="30" fillId="10" borderId="4" xfId="0" applyNumberFormat="1" applyFont="1" applyFill="1" applyBorder="1" applyAlignment="1" applyProtection="1">
      <alignment horizontal="center"/>
      <protection locked="0"/>
    </xf>
    <xf numFmtId="0" fontId="7" fillId="0" borderId="0" xfId="0" applyFont="1" applyAlignment="1">
      <alignment horizontal="right" vertical="top" wrapText="1"/>
    </xf>
  </cellXfs>
  <cellStyles count="10">
    <cellStyle name="Body" xfId="1" xr:uid="{00000000-0005-0000-0000-000000000000}"/>
    <cellStyle name="Body 2" xfId="2" xr:uid="{00000000-0005-0000-0000-000001000000}"/>
    <cellStyle name="Currency" xfId="3" builtinId="4"/>
    <cellStyle name="Default" xfId="4" xr:uid="{00000000-0005-0000-0000-000003000000}"/>
    <cellStyle name="Default SS" xfId="5" xr:uid="{00000000-0005-0000-0000-000004000000}"/>
    <cellStyle name="Default TB" xfId="6" xr:uid="{00000000-0005-0000-0000-000005000000}"/>
    <cellStyle name="Footer" xfId="7" xr:uid="{00000000-0005-0000-0000-000006000000}"/>
    <cellStyle name="Header" xfId="8" xr:uid="{00000000-0005-0000-0000-000007000000}"/>
    <cellStyle name="Normal" xfId="0" builtinId="0"/>
    <cellStyle name="Percent" xfId="9" builtinId="5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FFFFFF"/>
      <rgbColor rgb="00000000"/>
      <rgbColor rgb="000099FF"/>
      <rgbColor rgb="00FFFF00"/>
      <rgbColor rgb="0000EE00"/>
      <rgbColor rgb="00C0C0C0"/>
      <rgbColor rgb="00FF3300"/>
      <rgbColor rgb="00CC9900"/>
      <rgbColor rgb="00777777"/>
      <rgbColor rgb="00555555"/>
      <rgbColor rgb="00FF6600"/>
      <rgbColor rgb="00DD0000"/>
      <rgbColor rgb="00FF0099"/>
      <rgbColor rgb="00660099"/>
      <rgbColor rgb="000000DD"/>
      <rgbColor rgb="00006600"/>
      <rgbColor rgb="00663300"/>
      <rgbColor rgb="00996633"/>
      <rgbColor rgb="00FFFBF0"/>
      <rgbColor rgb="00FFFF99"/>
      <rgbColor rgb="00FFFF66"/>
      <rgbColor rgb="00FFFF33"/>
      <rgbColor rgb="00FFCCFF"/>
      <rgbColor rgb="00FFCCCC"/>
      <rgbColor rgb="00FFCC99"/>
      <rgbColor rgb="00FFCC66"/>
      <rgbColor rgb="00FFCC33"/>
      <rgbColor rgb="00FFCC00"/>
      <rgbColor rgb="00FF99FF"/>
      <rgbColor rgb="00FF99CC"/>
      <rgbColor rgb="00FF9999"/>
      <rgbColor rgb="00FF9966"/>
      <rgbColor rgb="00FF9933"/>
      <rgbColor rgb="00FF9900"/>
      <rgbColor rgb="00FF66FF"/>
      <rgbColor rgb="00FF66CC"/>
      <rgbColor rgb="00FF6699"/>
      <rgbColor rgb="00FF6666"/>
      <rgbColor rgb="00FF6633"/>
      <rgbColor rgb="00FF33FF"/>
      <rgbColor rgb="00FF33CC"/>
      <rgbColor rgb="00FF3399"/>
      <rgbColor rgb="00FF3366"/>
      <rgbColor rgb="00FF3333"/>
      <rgbColor rgb="00FF00FF"/>
      <rgbColor rgb="00FF00CC"/>
      <rgbColor rgb="00FF0066"/>
      <rgbColor rgb="00FF0033"/>
      <rgbColor rgb="00FF0000"/>
      <rgbColor rgb="00CCFFFF"/>
      <rgbColor rgb="00C0DCC0"/>
      <rgbColor rgb="00CCFF99"/>
      <rgbColor rgb="00CCFF66"/>
      <rgbColor rgb="00CCFF33"/>
      <rgbColor rgb="00CCFF00"/>
      <rgbColor rgb="00FFFFFF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374650</xdr:colOff>
      <xdr:row>1</xdr:row>
      <xdr:rowOff>12700</xdr:rowOff>
    </xdr:from>
    <xdr:to>
      <xdr:col>1</xdr:col>
      <xdr:colOff>2063750</xdr:colOff>
      <xdr:row>1</xdr:row>
      <xdr:rowOff>931582</xdr:rowOff>
    </xdr:to>
    <xdr:pic>
      <xdr:nvPicPr>
        <xdr:cNvPr id="1153" name="Picture 5">
          <a:extLst>
            <a:ext uri="{FF2B5EF4-FFF2-40B4-BE49-F238E27FC236}">
              <a16:creationId xmlns:a16="http://schemas.microsoft.com/office/drawing/2014/main" id="{D25DB77D-57AF-CE94-2ABE-2D33EC040DB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4650" y="190500"/>
          <a:ext cx="2108200" cy="9207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H40"/>
  <sheetViews>
    <sheetView tabSelected="1" showOutlineSymbols="0" zoomScale="85" zoomScaleNormal="85" zoomScalePageLayoutView="70" workbookViewId="0">
      <selection activeCell="I14" sqref="I14"/>
    </sheetView>
  </sheetViews>
  <sheetFormatPr defaultColWidth="11.5546875" defaultRowHeight="14.1" customHeight="1"/>
  <cols>
    <col min="1" max="1" width="5.109375" style="1" customWidth="1"/>
    <col min="2" max="2" width="45.77734375" style="1" customWidth="1"/>
    <col min="3" max="3" width="18.44140625" style="5" customWidth="1"/>
    <col min="4" max="4" width="22.33203125" style="3" customWidth="1"/>
    <col min="5" max="5" width="9.5546875" style="3" customWidth="1"/>
    <col min="6" max="6" width="31.21875" customWidth="1"/>
  </cols>
  <sheetData>
    <row r="1" spans="1:6" ht="14.1" customHeight="1">
      <c r="A1" s="30"/>
      <c r="B1" s="30"/>
      <c r="C1" s="30"/>
      <c r="D1" s="30"/>
      <c r="E1"/>
    </row>
    <row r="2" spans="1:6" ht="88.15" customHeight="1">
      <c r="A2" s="64"/>
      <c r="B2" s="64"/>
      <c r="C2" s="67" t="s">
        <v>17</v>
      </c>
      <c r="D2" s="67"/>
      <c r="E2" s="32"/>
      <c r="F2" s="7"/>
    </row>
    <row r="3" spans="1:6" ht="30.75" hidden="1" customHeight="1" thickBot="1">
      <c r="A3" s="29" t="s">
        <v>0</v>
      </c>
      <c r="B3" s="31" t="s">
        <v>1</v>
      </c>
      <c r="C3" s="8"/>
      <c r="D3" s="8"/>
      <c r="E3" s="8"/>
      <c r="F3" s="7"/>
    </row>
    <row r="4" spans="1:6" ht="20.25" customHeight="1" thickBot="1">
      <c r="C4" s="8"/>
      <c r="D4" s="8"/>
      <c r="E4" s="8"/>
      <c r="F4" s="7"/>
    </row>
    <row r="5" spans="1:6" ht="21.75" customHeight="1" thickBot="1">
      <c r="B5" s="65" t="s">
        <v>2</v>
      </c>
      <c r="C5" s="66"/>
      <c r="D5"/>
      <c r="E5"/>
      <c r="F5" s="4"/>
    </row>
    <row r="6" spans="1:6" ht="15" customHeight="1">
      <c r="A6" s="18"/>
      <c r="B6" s="26"/>
      <c r="C6" s="9"/>
      <c r="D6" s="21"/>
      <c r="F6" s="4"/>
    </row>
    <row r="7" spans="1:6" ht="50.65" customHeight="1">
      <c r="A7" s="18"/>
      <c r="B7" s="49" t="s">
        <v>3</v>
      </c>
      <c r="C7" s="61"/>
      <c r="D7" s="21"/>
    </row>
    <row r="8" spans="1:6" ht="15" customHeight="1" thickBot="1">
      <c r="A8" s="18"/>
      <c r="B8" s="26"/>
      <c r="C8" s="9"/>
      <c r="D8" s="21"/>
    </row>
    <row r="9" spans="1:6" s="19" customFormat="1" ht="22.15" customHeight="1" thickBot="1">
      <c r="A9" s="20"/>
      <c r="B9" s="38" t="s">
        <v>18</v>
      </c>
      <c r="C9" s="39"/>
      <c r="D9" s="13"/>
      <c r="E9" s="12"/>
    </row>
    <row r="10" spans="1:6" ht="15" customHeight="1" thickBot="1">
      <c r="A10" s="62"/>
      <c r="B10" s="63"/>
      <c r="C10" s="27"/>
      <c r="D10" s="13"/>
      <c r="E10" s="10"/>
    </row>
    <row r="11" spans="1:6" ht="22.15" customHeight="1" thickBot="1">
      <c r="A11" s="21"/>
      <c r="B11" s="38" t="s">
        <v>4</v>
      </c>
      <c r="C11" s="39"/>
      <c r="D11" s="13"/>
      <c r="E11" s="12"/>
    </row>
    <row r="12" spans="1:6" ht="14.1" customHeight="1" thickBot="1">
      <c r="A12" s="22"/>
      <c r="B12" s="40"/>
      <c r="C12" s="27"/>
      <c r="D12" s="14"/>
      <c r="E12" s="10"/>
    </row>
    <row r="13" spans="1:6" s="2" customFormat="1" ht="22.15" customHeight="1" thickBot="1">
      <c r="A13" s="14"/>
      <c r="B13" s="41" t="s">
        <v>5</v>
      </c>
      <c r="C13" s="39"/>
      <c r="D13" s="13"/>
      <c r="E13" s="11"/>
    </row>
    <row r="14" spans="1:6" ht="15" customHeight="1" thickBot="1">
      <c r="A14" s="42"/>
      <c r="B14" s="40"/>
      <c r="C14" s="27"/>
      <c r="D14" s="14"/>
      <c r="E14" s="10"/>
    </row>
    <row r="15" spans="1:6" s="2" customFormat="1" ht="22.15" customHeight="1" thickBot="1">
      <c r="A15" s="42"/>
      <c r="B15" s="41" t="s">
        <v>6</v>
      </c>
      <c r="C15" s="39"/>
      <c r="D15" s="13"/>
      <c r="E15" s="11"/>
    </row>
    <row r="16" spans="1:6" s="2" customFormat="1" ht="15" customHeight="1" thickBot="1">
      <c r="A16" s="42"/>
      <c r="B16" s="42"/>
      <c r="C16" s="43"/>
      <c r="D16" s="13"/>
      <c r="E16" s="11"/>
    </row>
    <row r="17" spans="1:6" s="2" customFormat="1" ht="22.15" customHeight="1" thickBot="1">
      <c r="A17" s="42"/>
      <c r="B17" s="41" t="s">
        <v>7</v>
      </c>
      <c r="C17" s="39"/>
      <c r="D17" s="13"/>
      <c r="E17" s="11"/>
    </row>
    <row r="18" spans="1:6" s="2" customFormat="1" ht="15" customHeight="1" thickBot="1">
      <c r="A18" s="42"/>
      <c r="B18" s="42"/>
      <c r="C18" s="43"/>
      <c r="D18" s="13"/>
      <c r="E18" s="11"/>
    </row>
    <row r="19" spans="1:6" s="2" customFormat="1" ht="25.15" customHeight="1" thickBot="1">
      <c r="A19" s="42"/>
      <c r="B19" s="41" t="s">
        <v>8</v>
      </c>
      <c r="C19" s="39"/>
      <c r="D19" s="13"/>
      <c r="E19" s="11"/>
    </row>
    <row r="20" spans="1:6" s="2" customFormat="1" ht="14.65" customHeight="1" thickBot="1">
      <c r="A20" s="42"/>
      <c r="B20" s="42"/>
      <c r="C20" s="44"/>
      <c r="D20" s="13"/>
      <c r="E20" s="11"/>
    </row>
    <row r="21" spans="1:6" s="2" customFormat="1" ht="25.15" customHeight="1" thickBot="1">
      <c r="A21" s="42"/>
      <c r="B21" s="52" t="s">
        <v>9</v>
      </c>
      <c r="C21" s="39"/>
      <c r="D21" s="13"/>
      <c r="E21" s="11"/>
    </row>
    <row r="22" spans="1:6" ht="15" customHeight="1">
      <c r="A22" s="42"/>
      <c r="B22" s="26"/>
      <c r="C22" s="43"/>
      <c r="D22" s="13"/>
      <c r="E22" s="10"/>
    </row>
    <row r="23" spans="1:6" ht="25.15" customHeight="1">
      <c r="A23" s="42"/>
      <c r="B23" s="23" t="s">
        <v>10</v>
      </c>
      <c r="C23" s="56">
        <f>SUM(C9:C21)</f>
        <v>0</v>
      </c>
      <c r="D23" s="13"/>
      <c r="E23" s="10"/>
      <c r="F23" s="35"/>
    </row>
    <row r="24" spans="1:6" ht="20.100000000000001" customHeight="1">
      <c r="A24" s="22"/>
      <c r="B24" s="45"/>
      <c r="C24" s="12"/>
      <c r="D24" s="13"/>
      <c r="E24" s="12"/>
    </row>
    <row r="25" spans="1:6" ht="25.15" customHeight="1">
      <c r="A25" s="22"/>
      <c r="B25" s="24" t="s">
        <v>11</v>
      </c>
      <c r="C25" s="56">
        <f>SUM(C11:C13)</f>
        <v>0</v>
      </c>
      <c r="D25" s="14"/>
      <c r="E25" s="12"/>
    </row>
    <row r="26" spans="1:6" s="2" customFormat="1" ht="29.1" customHeight="1">
      <c r="A26" s="60"/>
      <c r="B26" s="46"/>
      <c r="C26" s="12"/>
      <c r="D26" s="12"/>
      <c r="E26" s="12"/>
    </row>
    <row r="27" spans="1:6" s="2" customFormat="1" ht="23.1" customHeight="1">
      <c r="A27" s="60"/>
      <c r="B27" s="37" t="s">
        <v>12</v>
      </c>
      <c r="C27" s="53">
        <f>IF(OR(C7="Oui", C23&lt;500000), 30%, 20%)</f>
        <v>0.3</v>
      </c>
      <c r="D27" s="12"/>
      <c r="E27" s="12"/>
    </row>
    <row r="28" spans="1:6" s="2" customFormat="1" ht="14.1" customHeight="1">
      <c r="A28" s="60"/>
      <c r="B28" s="46"/>
      <c r="C28" s="12"/>
      <c r="D28" s="12"/>
      <c r="E28" s="12"/>
    </row>
    <row r="29" spans="1:6" ht="25.15" customHeight="1">
      <c r="A29" s="25"/>
      <c r="B29" s="23" t="s">
        <v>13</v>
      </c>
      <c r="C29" s="57">
        <f>MIN(2500000,IF(C27=0.3, C25*0.3, C25*0.2))</f>
        <v>0</v>
      </c>
      <c r="F29" s="35"/>
    </row>
    <row r="30" spans="1:6" ht="14.1" customHeight="1">
      <c r="A30" s="25"/>
      <c r="B30" s="26"/>
      <c r="C30" s="28"/>
    </row>
    <row r="31" spans="1:6" ht="14.1" customHeight="1">
      <c r="A31" s="25"/>
      <c r="B31" s="50" t="s">
        <v>19</v>
      </c>
      <c r="C31" s="51"/>
    </row>
    <row r="32" spans="1:6" ht="15" customHeight="1">
      <c r="A32" s="18"/>
      <c r="B32" s="54" t="s">
        <v>14</v>
      </c>
      <c r="C32" s="48"/>
      <c r="D32" s="21"/>
      <c r="F32" s="34"/>
    </row>
    <row r="33" spans="1:8" ht="15" customHeight="1">
      <c r="A33" s="18"/>
      <c r="B33" s="54" t="s">
        <v>15</v>
      </c>
      <c r="C33" s="48"/>
      <c r="D33" s="21"/>
      <c r="F33" s="34"/>
      <c r="H33" s="33"/>
    </row>
    <row r="34" spans="1:8" ht="15" customHeight="1">
      <c r="A34" s="18"/>
      <c r="B34" s="54" t="s">
        <v>21</v>
      </c>
      <c r="C34" s="58" t="str">
        <f>IF(AND(C25&gt;12500000, C32*C33&gt;780), "OUI", "NON")</f>
        <v>NON</v>
      </c>
      <c r="D34" s="21"/>
      <c r="H34" s="4"/>
    </row>
    <row r="35" spans="1:8" ht="15" customHeight="1">
      <c r="A35" s="18"/>
      <c r="B35" s="54" t="s">
        <v>20</v>
      </c>
      <c r="C35" s="55" t="str">
        <f>IF(C34="Oui",(2500000/(13*60)*(C32*C33)), "s/o")</f>
        <v>s/o</v>
      </c>
      <c r="D35" s="21"/>
      <c r="H35" s="4"/>
    </row>
    <row r="36" spans="1:8" ht="15" customHeight="1">
      <c r="A36"/>
      <c r="B36" s="47"/>
      <c r="C36" s="47"/>
      <c r="D36" s="21"/>
      <c r="H36" s="33"/>
    </row>
    <row r="37" spans="1:8" ht="79.150000000000006" customHeight="1">
      <c r="A37" s="25"/>
      <c r="B37" s="36" t="s">
        <v>16</v>
      </c>
      <c r="C37" s="59">
        <f>$C$29*25%</f>
        <v>0</v>
      </c>
    </row>
    <row r="38" spans="1:8" ht="14.1" customHeight="1">
      <c r="A38" s="15"/>
      <c r="B38" s="17"/>
      <c r="C38" s="6"/>
    </row>
    <row r="39" spans="1:8" ht="14.1" customHeight="1">
      <c r="A39" s="16"/>
    </row>
    <row r="40" spans="1:8" ht="14.1" customHeight="1">
      <c r="A40" s="16"/>
    </row>
  </sheetData>
  <sheetProtection algorithmName="SHA-512" hashValue="9NeE7osHc8dQ3wpBdNCOlsQ0Igd0WkKKJFIu+kgY/dVzQVf4+EVfna6cv/VkMqJgOvUQmr3LTMQgBK4wAJjlEQ==" saltValue="ziCi9t55nKy5Qmshxhyo3g==" spinCount="100000" sheet="1" formatCells="0" formatColumns="0" formatRows="0" insertColumns="0" insertRows="0" insertHyperlinks="0"/>
  <mergeCells count="4">
    <mergeCell ref="A10:B10"/>
    <mergeCell ref="A2:B2"/>
    <mergeCell ref="B5:C5"/>
    <mergeCell ref="C2:D2"/>
  </mergeCells>
  <phoneticPr fontId="0" type="noConversion"/>
  <dataValidations count="1">
    <dataValidation type="list" allowBlank="1" showInputMessage="1" showErrorMessage="1" sqref="C7" xr:uid="{00000000-0002-0000-0000-000000000000}">
      <formula1>"Oui, Non"</formula1>
    </dataValidation>
  </dataValidations>
  <pageMargins left="0.57999999999999996" right="0.54" top="0.59" bottom="0.55000000000000004" header="0.3" footer="0.3"/>
  <pageSetup scale="95" orientation="portrait" useFirstPageNumber="1" r:id="rId1"/>
  <headerFooter alignWithMargins="0">
    <oddFooter>&amp;R&amp;P/&amp;N</oddFooter>
  </headerFooter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  <_dlc_DocId xmlns="dc2e72fa-f2bf-4b7e-897e-98e66666beee">CMFREL-1750552771-5760</_dlc_DocId>
    <_dlc_DocIdUrl xmlns="dc2e72fa-f2bf-4b7e-897e-98e66666beee">
      <Url>https://telefilm.sharepoint.com/sites/TheRebrandGroup/_layouts/15/DocIdRedir.aspx?ID=CMFREL-1750552771-5760</Url>
      <Description>CMFREL-1750552771-5760</Description>
    </_dlc_DocIdUrl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ée un document." ma:contentTypeScope="" ma:versionID="94653d242b1974a7da2d415cbfab2080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9b567703facfe0e24086c14ecfadd3b7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Balises d’image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Valeur d’ID de document" ma:description="Valeur de l’ID de document affecté à cet élément." ma:indexed="true" ma:internalName="_dlc_DocId" ma:readOnly="true">
      <xsd:simpleType>
        <xsd:restriction base="dms:Text"/>
      </xsd:simpleType>
    </xsd:element>
    <xsd:element name="_dlc_DocIdUrl" ma:index="19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05B565-A797-4B17-9070-F0A7ADD92B6D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5DE524ED-F098-4EB1-9610-1AD29A4464B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4AC218CD-DFF4-48E5-BDDD-C4315D60B28A}">
  <ds:schemaRefs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elements/1.1/"/>
    <ds:schemaRef ds:uri="dc2e72fa-f2bf-4b7e-897e-98e66666beee"/>
    <ds:schemaRef ds:uri="995c7fa0-c7ce-4135-b1bb-e7af7b680b45"/>
    <ds:schemaRef ds:uri="http://purl.org/dc/dcmitype/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D1169DEB-84EC-44BF-AD97-60652270FC7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8F71911A-057F-41C1-854B-788CB121EF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3</vt:i4>
      </vt:variant>
    </vt:vector>
  </HeadingPairs>
  <TitlesOfParts>
    <vt:vector size="4" baseType="lpstr">
      <vt:lpstr>Calcul HPFA</vt:lpstr>
      <vt:lpstr>Print_Area_local1_</vt:lpstr>
      <vt:lpstr>'Calcul HPFA'!Print_Titles</vt:lpstr>
      <vt:lpstr>Print_Titles_local1_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2008-01-03T21:51:52Z</dcterms:created>
  <dcterms:modified xsi:type="dcterms:W3CDTF">2026-03-25T19:07:48Z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CMFREL-1750552771-2571</vt:lpwstr>
  </property>
  <property fmtid="{D5CDD505-2E9C-101B-9397-08002B2CF9AE}" pid="3" name="_dlc_DocIdItemGuid">
    <vt:lpwstr>2bfd273b-7f44-4e9d-b8e0-fe894d95105b</vt:lpwstr>
  </property>
  <property fmtid="{D5CDD505-2E9C-101B-9397-08002B2CF9AE}" pid="4" name="_dlc_DocIdUrl">
    <vt:lpwstr>https://telefilm.sharepoint.com/sites/TheRebrandGroup/_layouts/15/DocIdRedir.aspx?ID=CMFREL-1750552771-2571, CMFREL-1750552771-2571</vt:lpwstr>
  </property>
  <property fmtid="{D5CDD505-2E9C-101B-9397-08002B2CF9AE}" pid="5" name="Keywordtopic">
    <vt:lpwstr/>
  </property>
  <property fmtid="{D5CDD505-2E9C-101B-9397-08002B2CF9AE}" pid="6" name="lcf76f155ced4ddcb4097134ff3c332f">
    <vt:lpwstr/>
  </property>
  <property fmtid="{D5CDD505-2E9C-101B-9397-08002B2CF9AE}" pid="7" name="tag">
    <vt:lpwstr/>
  </property>
  <property fmtid="{D5CDD505-2E9C-101B-9397-08002B2CF9AE}" pid="8" name="TaxCatchAll">
    <vt:lpwstr/>
  </property>
  <property fmtid="{D5CDD505-2E9C-101B-9397-08002B2CF9AE}" pid="9" name="ContentTypeId">
    <vt:lpwstr>0x0101003F0F0EE28623B24B9641CB1035C1DF0B</vt:lpwstr>
  </property>
  <property fmtid="{D5CDD505-2E9C-101B-9397-08002B2CF9AE}" pid="10" name="MediaServiceImageTags">
    <vt:lpwstr/>
  </property>
</Properties>
</file>