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623"/>
  <workbookPr filterPrivacy="1" codeName="ThisWorkbook" defaultThemeVersion="124226"/>
  <xr:revisionPtr revIDLastSave="0" documentId="8_{9BCC419C-05EB-4517-9007-EBB5462A88CC}" xr6:coauthVersionLast="47" xr6:coauthVersionMax="47" xr10:uidLastSave="{00000000-0000-0000-0000-000000000000}"/>
  <bookViews>
    <workbookView xWindow="-110" yWindow="-110" windowWidth="19420" windowHeight="10420" xr2:uid="{00000000-000D-0000-FFFF-FFFF00000000}"/>
  </bookViews>
  <sheets>
    <sheet name="structure de récup. standard" sheetId="2" r:id="rId1"/>
  </sheets>
  <definedNames>
    <definedName name="_xlnm.Print_Area" localSheetId="0">'structure de récup. standard'!$A$3:$O$41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J34" i="2" l="1"/>
  <c r="J40" i="2"/>
  <c r="E12" i="2"/>
  <c r="F12" i="2"/>
  <c r="E13" i="2"/>
  <c r="F13" i="2"/>
  <c r="E15" i="2"/>
  <c r="E24" i="2"/>
  <c r="E16" i="2"/>
  <c r="F16" i="2"/>
  <c r="E17" i="2"/>
  <c r="F17" i="2"/>
  <c r="E14" i="2"/>
  <c r="E18" i="2"/>
  <c r="E19" i="2"/>
  <c r="D30" i="2"/>
  <c r="E30" i="2"/>
  <c r="F30" i="2"/>
  <c r="G30" i="2"/>
  <c r="H30" i="2"/>
  <c r="I30" i="2"/>
  <c r="J30" i="2"/>
  <c r="K30" i="2"/>
  <c r="L30" i="2"/>
  <c r="M30" i="2"/>
  <c r="K31" i="2"/>
  <c r="L31" i="2"/>
  <c r="K32" i="2"/>
  <c r="K40" i="2"/>
  <c r="L32" i="2"/>
  <c r="L40" i="2"/>
  <c r="D24" i="2"/>
  <c r="D20" i="2"/>
  <c r="K23" i="2"/>
  <c r="K24" i="2"/>
  <c r="J35" i="2"/>
  <c r="F14" i="2"/>
  <c r="H34" i="2"/>
  <c r="H36" i="2"/>
  <c r="H40" i="2"/>
  <c r="C34" i="2"/>
  <c r="F34" i="2"/>
  <c r="F36" i="2"/>
  <c r="G34" i="2"/>
  <c r="G36" i="2"/>
  <c r="D34" i="2"/>
  <c r="D36" i="2"/>
  <c r="D37" i="2"/>
  <c r="E34" i="2"/>
  <c r="E36" i="2"/>
  <c r="L33" i="2"/>
  <c r="F40" i="2"/>
  <c r="F37" i="2"/>
  <c r="M36" i="2"/>
  <c r="M37" i="2"/>
  <c r="I36" i="2"/>
  <c r="I37" i="2"/>
  <c r="M38" i="2"/>
  <c r="M40" i="2"/>
  <c r="I38" i="2"/>
  <c r="B38" i="2"/>
  <c r="I39" i="2"/>
  <c r="B39" i="2"/>
  <c r="M39" i="2"/>
  <c r="I40" i="2"/>
  <c r="G37" i="2"/>
  <c r="G40" i="2"/>
  <c r="E37" i="2"/>
  <c r="E40" i="2"/>
  <c r="F15" i="2"/>
  <c r="D40" i="2"/>
  <c r="H37" i="2"/>
  <c r="C36" i="2"/>
  <c r="B34" i="2"/>
  <c r="C35" i="2"/>
  <c r="B35" i="2"/>
  <c r="F24" i="2"/>
  <c r="G12" i="2"/>
  <c r="G24" i="2"/>
  <c r="B32" i="2"/>
  <c r="K33" i="2"/>
  <c r="B33" i="2"/>
  <c r="G13" i="2"/>
  <c r="G17" i="2"/>
  <c r="B36" i="2"/>
  <c r="B40" i="2"/>
  <c r="C40" i="2"/>
  <c r="C37" i="2"/>
  <c r="B37" i="2"/>
  <c r="G15" i="2"/>
  <c r="F35" i="2"/>
  <c r="H35" i="2"/>
  <c r="G35" i="2"/>
  <c r="D35" i="2"/>
  <c r="G16" i="2"/>
  <c r="E35" i="2"/>
  <c r="G14" i="2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Auteur</author>
  </authors>
  <commentList>
    <comment ref="D12" authorId="0" shapeId="0" xr:uid="{00000000-0006-0000-0000-000001000000}">
      <text>
        <r>
          <rPr>
            <b/>
            <u/>
            <sz val="9"/>
            <color indexed="81"/>
            <rFont val="Tahoma"/>
            <family val="2"/>
          </rPr>
          <t>Dans les cases en jaune seulement</t>
        </r>
        <r>
          <rPr>
            <b/>
            <sz val="9"/>
            <color indexed="81"/>
            <rFont val="Tahoma"/>
            <family val="2"/>
          </rPr>
          <t>, inscrivez le nom de chaque participant et le montant à récupérer à même les revenus.</t>
        </r>
        <r>
          <rPr>
            <b/>
            <sz val="8"/>
            <color indexed="81"/>
            <rFont val="Tahoma"/>
            <family val="2"/>
          </rPr>
          <t xml:space="preserve">
</t>
        </r>
        <r>
          <rPr>
            <sz val="8"/>
            <color indexed="81"/>
            <rFont val="Tahoma"/>
            <family val="2"/>
          </rPr>
          <t xml:space="preserve">
</t>
        </r>
      </text>
    </comment>
    <comment ref="D22" authorId="0" shapeId="0" xr:uid="{00000000-0006-0000-0000-000002000000}">
      <text>
        <r>
          <rPr>
            <b/>
            <sz val="9"/>
            <color indexed="81"/>
            <rFont val="Tahoma"/>
            <family val="2"/>
          </rPr>
          <t>Distributeur admissible</t>
        </r>
      </text>
    </comment>
    <comment ref="D23" authorId="0" shapeId="0" xr:uid="{00000000-0006-0000-0000-000003000000}">
      <text>
        <r>
          <rPr>
            <b/>
            <sz val="9"/>
            <color indexed="81"/>
            <rFont val="Tahoma"/>
            <family val="2"/>
          </rPr>
          <t>Distributeur admissible</t>
        </r>
      </text>
    </comment>
    <comment ref="K32" authorId="0" shapeId="0" xr:uid="{00000000-0006-0000-0000-000004000000}">
      <text>
        <r>
          <rPr>
            <b/>
            <sz val="9"/>
            <color indexed="81"/>
            <rFont val="Tahoma"/>
            <family val="2"/>
          </rPr>
          <t>Remarque : l'avance de distribution est récupérée en totalité au 1er palier.</t>
        </r>
        <r>
          <rPr>
            <b/>
            <sz val="8"/>
            <color indexed="81"/>
            <rFont val="Tahoma"/>
            <family val="2"/>
          </rPr>
          <t xml:space="preserve">
</t>
        </r>
      </text>
    </comment>
    <comment ref="L32" authorId="0" shapeId="0" xr:uid="{00000000-0006-0000-0000-000005000000}">
      <text>
        <r>
          <rPr>
            <b/>
            <sz val="9"/>
            <color indexed="81"/>
            <rFont val="Tahoma"/>
            <family val="2"/>
          </rPr>
          <t>Remarque : l'avance de distribution est récupérée en totalité au 1er palier.</t>
        </r>
        <r>
          <rPr>
            <b/>
            <sz val="8"/>
            <color indexed="81"/>
            <rFont val="Tahoma"/>
            <family val="2"/>
          </rPr>
          <t xml:space="preserve">
</t>
        </r>
      </text>
    </comment>
    <comment ref="J34" authorId="0" shapeId="0" xr:uid="{00000000-0006-0000-0000-000006000000}">
      <text>
        <r>
          <rPr>
            <b/>
            <sz val="9"/>
            <color indexed="81"/>
            <rFont val="Tahoma"/>
            <family val="2"/>
          </rPr>
          <t xml:space="preserve">Remarque : 50 % du crédit d'impôt provincial net : </t>
        </r>
        <r>
          <rPr>
            <sz val="9"/>
            <color indexed="81"/>
            <rFont val="Tahoma"/>
            <family val="2"/>
          </rPr>
          <t xml:space="preserve">la société de production reçoit 50 % des revenus nets jusqu'à l'entière récupération du montant du crédit d'impôt provincial inclus dans la structure financière. Tous les autres participants financiers se partagent l'autre 50 %, en fonction de leur part du total des sources récupérables de financement (moins le crédit d'impôt provincial). </t>
        </r>
      </text>
    </comment>
    <comment ref="I38" authorId="0" shapeId="0" xr:uid="{00000000-0006-0000-0000-000007000000}">
      <text>
        <r>
          <rPr>
            <b/>
            <sz val="9"/>
            <color indexed="81"/>
            <rFont val="Tahoma"/>
            <family val="2"/>
          </rPr>
          <t>Remarque : le crédit d'impôt fédéral est récupéré après l'investissement du FMC</t>
        </r>
        <r>
          <rPr>
            <sz val="9"/>
            <color indexed="81"/>
            <rFont val="Tahoma"/>
            <family val="2"/>
          </rPr>
          <t xml:space="preserve"> (au dernier palier).</t>
        </r>
      </text>
    </comment>
    <comment ref="M38" authorId="0" shapeId="0" xr:uid="{00000000-0006-0000-0000-000008000000}">
      <text>
        <r>
          <rPr>
            <b/>
            <sz val="9"/>
            <color indexed="81"/>
            <rFont val="Tahoma"/>
            <family val="2"/>
          </rPr>
          <t xml:space="preserve">Remarque : les différés pour les installations et les différés de
service sont récupérables après l'investissement du FMC </t>
        </r>
        <r>
          <rPr>
            <sz val="9"/>
            <color indexed="81"/>
            <rFont val="Tahoma"/>
            <family val="2"/>
          </rPr>
          <t>(au dernier palier).</t>
        </r>
      </text>
    </comment>
  </commentList>
</comments>
</file>

<file path=xl/sharedStrings.xml><?xml version="1.0" encoding="utf-8"?>
<sst xmlns="http://schemas.openxmlformats.org/spreadsheetml/2006/main" count="47" uniqueCount="43">
  <si>
    <t>FMC - Productions de langue anglaise et de langue française</t>
  </si>
  <si>
    <t>Date:</t>
  </si>
  <si>
    <t>Titre du projet :</t>
  </si>
  <si>
    <t>Titre antérieur :</t>
  </si>
  <si>
    <t>Remplir les cases jaunes</t>
  </si>
  <si>
    <t>Cliquer sur « Masquer tous les commentaires » pour dissimuler les boîtes de saisie</t>
  </si>
  <si>
    <t>Modèle B - Structure de récupération normalisée</t>
  </si>
  <si>
    <t>Participant financier</t>
  </si>
  <si>
    <t>Type de financement</t>
  </si>
  <si>
    <t>Montant à récupérer</t>
  </si>
  <si>
    <t>Participation au capital seulement</t>
  </si>
  <si>
    <r>
      <t>Pour le calcul du 2</t>
    </r>
    <r>
      <rPr>
        <b/>
        <vertAlign val="superscript"/>
        <sz val="9"/>
        <rFont val="Arial"/>
        <family val="2"/>
      </rPr>
      <t>e</t>
    </r>
    <r>
      <rPr>
        <b/>
        <sz val="9"/>
        <rFont val="Arial"/>
        <family val="2"/>
      </rPr>
      <t xml:space="preserve"> palier</t>
    </r>
  </si>
  <si>
    <t>FMC</t>
  </si>
  <si>
    <t>Participation au capital</t>
  </si>
  <si>
    <t>Investisseur A</t>
  </si>
  <si>
    <t>Paiement différé</t>
  </si>
  <si>
    <t>Investisseur B</t>
  </si>
  <si>
    <t>Avance récupérable</t>
  </si>
  <si>
    <t>Investisseur C</t>
  </si>
  <si>
    <t>Investisseur D</t>
  </si>
  <si>
    <t>Investisseur E</t>
  </si>
  <si>
    <t>REMARQUE : Lorsque le crédit d'impôt fédéral n'est pas inclus dans la structure financière, l'investissement de la société de production (allant jusqu'à 90 % du crédit d'impôt fédéral) sera traité comme crédit d'impôt dans la structure de récupération.</t>
  </si>
  <si>
    <t>Société de production</t>
  </si>
  <si>
    <t>Crédit d'impôt fédéral</t>
  </si>
  <si>
    <t>Crédit d'impôt provincial</t>
  </si>
  <si>
    <t>Sous-total</t>
  </si>
  <si>
    <t>Fournisseur de 
services</t>
  </si>
  <si>
    <t>Installations / services</t>
  </si>
  <si>
    <t>Distributeur 1</t>
  </si>
  <si>
    <t>Avance</t>
  </si>
  <si>
    <t>Distributeur 2</t>
  </si>
  <si>
    <t>calcul du profit [si le FMC n'est pas le seul investisseur] :</t>
  </si>
  <si>
    <t>TOTAL</t>
  </si>
  <si>
    <r>
      <t>calcul du profit [</t>
    </r>
    <r>
      <rPr>
        <b/>
        <i/>
        <sz val="10"/>
        <rFont val="Arial"/>
        <family val="2"/>
      </rPr>
      <t>si le FMC est le SEUL investisseur</t>
    </r>
    <r>
      <rPr>
        <i/>
        <sz val="10"/>
        <rFont val="Arial"/>
        <family val="2"/>
      </rPr>
      <t>] :</t>
    </r>
  </si>
  <si>
    <t>Structure de récupération normalisée</t>
  </si>
  <si>
    <t>Territoire(s) :</t>
  </si>
  <si>
    <t>Revenus</t>
  </si>
  <si>
    <r>
      <t>1</t>
    </r>
    <r>
      <rPr>
        <b/>
        <vertAlign val="superscript"/>
        <sz val="9"/>
        <rFont val="Arial"/>
        <family val="2"/>
      </rPr>
      <t>er</t>
    </r>
  </si>
  <si>
    <r>
      <t>2</t>
    </r>
    <r>
      <rPr>
        <b/>
        <vertAlign val="superscript"/>
        <sz val="9"/>
        <rFont val="Arial"/>
        <family val="2"/>
      </rPr>
      <t>e</t>
    </r>
  </si>
  <si>
    <r>
      <t>3</t>
    </r>
    <r>
      <rPr>
        <b/>
        <vertAlign val="superscript"/>
        <sz val="9"/>
        <rFont val="Arial"/>
        <family val="2"/>
      </rPr>
      <t>e</t>
    </r>
  </si>
  <si>
    <r>
      <t>4</t>
    </r>
    <r>
      <rPr>
        <b/>
        <vertAlign val="superscript"/>
        <sz val="9"/>
        <rFont val="Arial"/>
        <family val="2"/>
      </rPr>
      <t>e</t>
    </r>
  </si>
  <si>
    <t>Total</t>
  </si>
  <si>
    <t>Structure de récupération 2025 - 2026 pour le contenu linéaire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164" formatCode="_-&quot;$&quot;* #,##0_-;\-&quot;$&quot;* #,##0_-;_-&quot;$&quot;* &quot;-&quot;_-;_-@_-"/>
    <numFmt numFmtId="165" formatCode="[$-409]mmmm\ d\,\ yyyy;@"/>
    <numFmt numFmtId="166" formatCode="#,##0\ [$$-C0C]_-"/>
    <numFmt numFmtId="167" formatCode="_-* #,##0\ &quot;$&quot;_-;\-* #,##0\ &quot;$&quot;_-;_-* &quot;0&quot;\ &quot;$&quot;_-;_-@_-"/>
  </numFmts>
  <fonts count="28" x14ac:knownFonts="1">
    <font>
      <sz val="12"/>
      <name val="Arial"/>
    </font>
    <font>
      <sz val="12"/>
      <name val="Arial"/>
      <family val="2"/>
    </font>
    <font>
      <b/>
      <sz val="11"/>
      <name val="Arial"/>
      <family val="2"/>
    </font>
    <font>
      <b/>
      <sz val="16"/>
      <name val="Arial"/>
      <family val="2"/>
    </font>
    <font>
      <sz val="10"/>
      <name val="Arial"/>
      <family val="2"/>
    </font>
    <font>
      <b/>
      <sz val="9"/>
      <name val="Arial"/>
      <family val="2"/>
    </font>
    <font>
      <b/>
      <u/>
      <sz val="12"/>
      <name val="Arial"/>
      <family val="2"/>
    </font>
    <font>
      <b/>
      <sz val="11"/>
      <color indexed="9"/>
      <name val="Arial"/>
      <family val="2"/>
    </font>
    <font>
      <b/>
      <u/>
      <sz val="11"/>
      <name val="Arial"/>
      <family val="2"/>
    </font>
    <font>
      <sz val="11"/>
      <name val="Arial"/>
      <family val="2"/>
    </font>
    <font>
      <b/>
      <sz val="12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sz val="8"/>
      <name val="Arial"/>
      <family val="2"/>
    </font>
    <font>
      <b/>
      <sz val="10"/>
      <name val="Arial"/>
      <family val="2"/>
    </font>
    <font>
      <b/>
      <u/>
      <sz val="14"/>
      <name val="Arial"/>
      <family val="2"/>
    </font>
    <font>
      <sz val="10"/>
      <name val="Arial"/>
      <family val="2"/>
    </font>
    <font>
      <b/>
      <sz val="8"/>
      <name val="Arial"/>
      <family val="2"/>
    </font>
    <font>
      <b/>
      <sz val="10"/>
      <color indexed="9"/>
      <name val="Arial"/>
      <family val="2"/>
    </font>
    <font>
      <b/>
      <i/>
      <sz val="9"/>
      <name val="Arial"/>
      <family val="2"/>
    </font>
    <font>
      <b/>
      <vertAlign val="superscript"/>
      <sz val="9"/>
      <name val="Arial"/>
      <family val="2"/>
    </font>
    <font>
      <b/>
      <u/>
      <sz val="9"/>
      <color indexed="81"/>
      <name val="Tahoma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b/>
      <i/>
      <sz val="12"/>
      <name val="Arial"/>
      <family val="2"/>
    </font>
    <font>
      <i/>
      <sz val="12"/>
      <name val="Arial"/>
      <family val="2"/>
    </font>
    <font>
      <i/>
      <sz val="10"/>
      <name val="Arial"/>
      <family val="2"/>
    </font>
    <font>
      <b/>
      <i/>
      <sz val="10"/>
      <name val="Arial"/>
      <family val="2"/>
    </font>
  </fonts>
  <fills count="10">
    <fill>
      <patternFill patternType="none"/>
    </fill>
    <fill>
      <patternFill patternType="gray125"/>
    </fill>
    <fill>
      <patternFill patternType="solid">
        <fgColor indexed="8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indexed="65"/>
        <bgColor indexed="64"/>
      </patternFill>
    </fill>
    <fill>
      <patternFill patternType="solid">
        <fgColor indexed="43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rgb="FFFFFF99"/>
        <bgColor indexed="64"/>
      </patternFill>
    </fill>
    <fill>
      <patternFill patternType="solid">
        <fgColor rgb="FFFF2C79"/>
        <bgColor indexed="64"/>
      </patternFill>
    </fill>
  </fills>
  <borders count="51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/>
      <diagonal/>
    </border>
    <border>
      <left/>
      <right style="medium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/>
      <right style="thin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/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 style="medium">
        <color indexed="64"/>
      </left>
      <right/>
      <top/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</borders>
  <cellStyleXfs count="3">
    <xf numFmtId="0" fontId="0" fillId="0" borderId="0"/>
    <xf numFmtId="0" fontId="4" fillId="0" borderId="0"/>
    <xf numFmtId="9" fontId="1" fillId="0" borderId="0" applyFont="0" applyFill="0" applyBorder="0" applyAlignment="0" applyProtection="0"/>
  </cellStyleXfs>
  <cellXfs count="124">
    <xf numFmtId="0" fontId="0" fillId="0" borderId="0" xfId="0"/>
    <xf numFmtId="0" fontId="4" fillId="0" borderId="0" xfId="1"/>
    <xf numFmtId="0" fontId="9" fillId="0" borderId="0" xfId="1" applyFont="1" applyAlignment="1">
      <alignment vertical="center"/>
    </xf>
    <xf numFmtId="0" fontId="3" fillId="0" borderId="0" xfId="1" applyFont="1"/>
    <xf numFmtId="0" fontId="14" fillId="0" borderId="0" xfId="0" applyFont="1" applyAlignment="1">
      <alignment horizontal="right" vertical="center"/>
    </xf>
    <xf numFmtId="0" fontId="6" fillId="0" borderId="0" xfId="1" applyFont="1"/>
    <xf numFmtId="0" fontId="5" fillId="0" borderId="0" xfId="0" applyFont="1" applyAlignment="1">
      <alignment vertical="top"/>
    </xf>
    <xf numFmtId="0" fontId="5" fillId="0" borderId="0" xfId="1" applyFont="1"/>
    <xf numFmtId="0" fontId="8" fillId="0" borderId="0" xfId="1" applyFont="1" applyAlignment="1">
      <alignment vertical="center"/>
    </xf>
    <xf numFmtId="0" fontId="19" fillId="0" borderId="0" xfId="1" applyFont="1" applyAlignment="1">
      <alignment horizontal="right"/>
    </xf>
    <xf numFmtId="0" fontId="4" fillId="2" borderId="0" xfId="1" applyFill="1"/>
    <xf numFmtId="0" fontId="7" fillId="2" borderId="1" xfId="1" applyFont="1" applyFill="1" applyBorder="1" applyAlignment="1">
      <alignment vertical="center"/>
    </xf>
    <xf numFmtId="0" fontId="7" fillId="2" borderId="2" xfId="1" applyFont="1" applyFill="1" applyBorder="1" applyAlignment="1">
      <alignment vertical="center"/>
    </xf>
    <xf numFmtId="0" fontId="18" fillId="2" borderId="3" xfId="1" applyFont="1" applyFill="1" applyBorder="1" applyAlignment="1">
      <alignment horizontal="right" vertical="center"/>
    </xf>
    <xf numFmtId="0" fontId="16" fillId="0" borderId="0" xfId="1" applyFont="1" applyAlignment="1">
      <alignment vertical="center"/>
    </xf>
    <xf numFmtId="0" fontId="14" fillId="0" borderId="0" xfId="1" applyFont="1" applyAlignment="1">
      <alignment vertical="center"/>
    </xf>
    <xf numFmtId="10" fontId="2" fillId="0" borderId="4" xfId="1" applyNumberFormat="1" applyFont="1" applyBorder="1" applyAlignment="1">
      <alignment horizontal="center" vertical="center"/>
    </xf>
    <xf numFmtId="0" fontId="18" fillId="0" borderId="0" xfId="1" applyFont="1" applyAlignment="1">
      <alignment vertical="center"/>
    </xf>
    <xf numFmtId="0" fontId="14" fillId="2" borderId="0" xfId="0" applyFont="1" applyFill="1"/>
    <xf numFmtId="0" fontId="7" fillId="2" borderId="0" xfId="1" applyFont="1" applyFill="1" applyAlignment="1">
      <alignment vertical="center"/>
    </xf>
    <xf numFmtId="0" fontId="9" fillId="2" borderId="0" xfId="1" applyFont="1" applyFill="1" applyAlignment="1">
      <alignment vertical="center"/>
    </xf>
    <xf numFmtId="0" fontId="14" fillId="0" borderId="0" xfId="0" applyFont="1"/>
    <xf numFmtId="0" fontId="18" fillId="0" borderId="0" xfId="0" applyFont="1"/>
    <xf numFmtId="0" fontId="5" fillId="0" borderId="4" xfId="1" applyFont="1" applyBorder="1" applyAlignment="1">
      <alignment horizontal="centerContinuous" vertical="center" wrapText="1"/>
    </xf>
    <xf numFmtId="0" fontId="17" fillId="0" borderId="0" xfId="1" applyFont="1" applyAlignment="1">
      <alignment vertical="top" wrapText="1"/>
    </xf>
    <xf numFmtId="0" fontId="5" fillId="3" borderId="4" xfId="1" applyFont="1" applyFill="1" applyBorder="1" applyAlignment="1">
      <alignment horizontal="center" vertical="center"/>
    </xf>
    <xf numFmtId="0" fontId="5" fillId="0" borderId="6" xfId="1" applyFont="1" applyBorder="1" applyAlignment="1">
      <alignment horizontal="center" vertical="center" wrapText="1"/>
    </xf>
    <xf numFmtId="0" fontId="5" fillId="0" borderId="7" xfId="1" applyFont="1" applyBorder="1" applyAlignment="1">
      <alignment horizontal="centerContinuous" vertical="center" wrapText="1"/>
    </xf>
    <xf numFmtId="0" fontId="5" fillId="3" borderId="8" xfId="1" applyFont="1" applyFill="1" applyBorder="1" applyAlignment="1">
      <alignment horizontal="center" vertical="center"/>
    </xf>
    <xf numFmtId="0" fontId="5" fillId="3" borderId="9" xfId="1" applyFont="1" applyFill="1" applyBorder="1" applyAlignment="1">
      <alignment horizontal="center" vertical="center"/>
    </xf>
    <xf numFmtId="166" fontId="9" fillId="0" borderId="10" xfId="1" applyNumberFormat="1" applyFont="1" applyBorder="1" applyAlignment="1">
      <alignment vertical="center"/>
    </xf>
    <xf numFmtId="166" fontId="2" fillId="0" borderId="4" xfId="1" applyNumberFormat="1" applyFont="1" applyBorder="1" applyAlignment="1">
      <alignment vertical="center"/>
    </xf>
    <xf numFmtId="166" fontId="9" fillId="0" borderId="4" xfId="1" applyNumberFormat="1" applyFont="1" applyBorder="1" applyAlignment="1">
      <alignment vertical="center"/>
    </xf>
    <xf numFmtId="167" fontId="2" fillId="0" borderId="4" xfId="1" applyNumberFormat="1" applyFont="1" applyBorder="1" applyAlignment="1">
      <alignment horizontal="center" vertical="center"/>
    </xf>
    <xf numFmtId="10" fontId="9" fillId="0" borderId="11" xfId="1" applyNumberFormat="1" applyFont="1" applyBorder="1" applyAlignment="1">
      <alignment horizontal="center" vertical="center"/>
    </xf>
    <xf numFmtId="166" fontId="9" fillId="0" borderId="12" xfId="1" applyNumberFormat="1" applyFont="1" applyBorder="1" applyAlignment="1">
      <alignment vertical="center"/>
    </xf>
    <xf numFmtId="0" fontId="14" fillId="3" borderId="14" xfId="1" applyFont="1" applyFill="1" applyBorder="1" applyAlignment="1">
      <alignment horizontal="center" vertical="center" wrapText="1"/>
    </xf>
    <xf numFmtId="0" fontId="5" fillId="0" borderId="15" xfId="1" applyFont="1" applyBorder="1" applyAlignment="1">
      <alignment horizontal="center" vertical="center" wrapText="1"/>
    </xf>
    <xf numFmtId="10" fontId="9" fillId="0" borderId="16" xfId="1" applyNumberFormat="1" applyFont="1" applyBorder="1" applyAlignment="1">
      <alignment horizontal="center" vertical="center"/>
    </xf>
    <xf numFmtId="0" fontId="5" fillId="0" borderId="17" xfId="1" applyFont="1" applyBorder="1" applyAlignment="1">
      <alignment horizontal="center" vertical="center"/>
    </xf>
    <xf numFmtId="0" fontId="5" fillId="3" borderId="18" xfId="1" applyFont="1" applyFill="1" applyBorder="1" applyAlignment="1">
      <alignment horizontal="center" vertical="center" wrapText="1"/>
    </xf>
    <xf numFmtId="10" fontId="17" fillId="4" borderId="19" xfId="2" applyNumberFormat="1" applyFont="1" applyFill="1" applyBorder="1" applyAlignment="1" applyProtection="1">
      <alignment horizontal="center" vertical="center"/>
    </xf>
    <xf numFmtId="166" fontId="9" fillId="0" borderId="20" xfId="1" applyNumberFormat="1" applyFont="1" applyBorder="1" applyAlignment="1">
      <alignment vertical="center"/>
    </xf>
    <xf numFmtId="164" fontId="2" fillId="2" borderId="21" xfId="1" applyNumberFormat="1" applyFont="1" applyFill="1" applyBorder="1" applyAlignment="1">
      <alignment horizontal="center" vertical="center"/>
    </xf>
    <xf numFmtId="167" fontId="2" fillId="0" borderId="22" xfId="1" applyNumberFormat="1" applyFont="1" applyBorder="1" applyAlignment="1">
      <alignment horizontal="center" vertical="center"/>
    </xf>
    <xf numFmtId="167" fontId="2" fillId="0" borderId="1" xfId="1" applyNumberFormat="1" applyFont="1" applyBorder="1" applyAlignment="1">
      <alignment horizontal="center" vertical="center"/>
    </xf>
    <xf numFmtId="164" fontId="2" fillId="2" borderId="23" xfId="1" applyNumberFormat="1" applyFont="1" applyFill="1" applyBorder="1" applyAlignment="1">
      <alignment horizontal="center" vertical="center"/>
    </xf>
    <xf numFmtId="164" fontId="2" fillId="2" borderId="24" xfId="1" applyNumberFormat="1" applyFont="1" applyFill="1" applyBorder="1" applyAlignment="1">
      <alignment horizontal="center" vertical="center"/>
    </xf>
    <xf numFmtId="164" fontId="2" fillId="2" borderId="25" xfId="1" applyNumberFormat="1" applyFont="1" applyFill="1" applyBorder="1" applyAlignment="1">
      <alignment horizontal="center" vertical="center"/>
    </xf>
    <xf numFmtId="164" fontId="2" fillId="2" borderId="26" xfId="1" applyNumberFormat="1" applyFont="1" applyFill="1" applyBorder="1" applyAlignment="1">
      <alignment horizontal="center" vertical="center"/>
    </xf>
    <xf numFmtId="0" fontId="2" fillId="0" borderId="4" xfId="1" applyFont="1" applyBorder="1" applyAlignment="1">
      <alignment horizontal="center" vertical="center"/>
    </xf>
    <xf numFmtId="0" fontId="14" fillId="3" borderId="27" xfId="1" applyFont="1" applyFill="1" applyBorder="1" applyAlignment="1">
      <alignment horizontal="center" vertical="center"/>
    </xf>
    <xf numFmtId="0" fontId="14" fillId="0" borderId="0" xfId="1" applyFont="1" applyAlignment="1">
      <alignment horizontal="center"/>
    </xf>
    <xf numFmtId="0" fontId="5" fillId="0" borderId="28" xfId="1" applyFont="1" applyBorder="1" applyAlignment="1">
      <alignment horizontal="center" vertical="center" wrapText="1"/>
    </xf>
    <xf numFmtId="164" fontId="2" fillId="2" borderId="0" xfId="1" applyNumberFormat="1" applyFont="1" applyFill="1" applyAlignment="1">
      <alignment horizontal="center" vertical="center"/>
    </xf>
    <xf numFmtId="166" fontId="9" fillId="0" borderId="29" xfId="1" applyNumberFormat="1" applyFont="1" applyBorder="1" applyAlignment="1">
      <alignment vertical="center"/>
    </xf>
    <xf numFmtId="166" fontId="9" fillId="0" borderId="30" xfId="1" applyNumberFormat="1" applyFont="1" applyBorder="1" applyAlignment="1">
      <alignment vertical="center"/>
    </xf>
    <xf numFmtId="166" fontId="9" fillId="0" borderId="31" xfId="1" applyNumberFormat="1" applyFont="1" applyBorder="1" applyAlignment="1">
      <alignment vertical="center"/>
    </xf>
    <xf numFmtId="10" fontId="17" fillId="4" borderId="32" xfId="2" applyNumberFormat="1" applyFont="1" applyFill="1" applyBorder="1" applyAlignment="1" applyProtection="1">
      <alignment horizontal="center" vertical="center"/>
    </xf>
    <xf numFmtId="10" fontId="17" fillId="0" borderId="19" xfId="2" applyNumberFormat="1" applyFont="1" applyFill="1" applyBorder="1" applyAlignment="1" applyProtection="1">
      <alignment horizontal="center" vertical="center"/>
    </xf>
    <xf numFmtId="0" fontId="5" fillId="0" borderId="4" xfId="1" applyFont="1" applyBorder="1" applyAlignment="1">
      <alignment horizontal="center" vertical="center" wrapText="1"/>
    </xf>
    <xf numFmtId="0" fontId="5" fillId="5" borderId="6" xfId="1" applyFont="1" applyFill="1" applyBorder="1" applyAlignment="1" applyProtection="1">
      <alignment horizontal="center" vertical="center" wrapText="1"/>
      <protection locked="0"/>
    </xf>
    <xf numFmtId="167" fontId="2" fillId="5" borderId="1" xfId="1" applyNumberFormat="1" applyFont="1" applyFill="1" applyBorder="1" applyAlignment="1" applyProtection="1">
      <alignment horizontal="center" vertical="center"/>
      <protection locked="0"/>
    </xf>
    <xf numFmtId="167" fontId="2" fillId="5" borderId="22" xfId="1" applyNumberFormat="1" applyFont="1" applyFill="1" applyBorder="1" applyAlignment="1" applyProtection="1">
      <alignment horizontal="center" vertical="center"/>
      <protection locked="0"/>
    </xf>
    <xf numFmtId="167" fontId="2" fillId="5" borderId="21" xfId="1" applyNumberFormat="1" applyFont="1" applyFill="1" applyBorder="1" applyAlignment="1" applyProtection="1">
      <alignment horizontal="center" vertical="center"/>
      <protection locked="0"/>
    </xf>
    <xf numFmtId="167" fontId="2" fillId="5" borderId="26" xfId="1" applyNumberFormat="1" applyFont="1" applyFill="1" applyBorder="1" applyAlignment="1" applyProtection="1">
      <alignment horizontal="center" vertical="center"/>
      <protection locked="0"/>
    </xf>
    <xf numFmtId="165" fontId="0" fillId="0" borderId="0" xfId="0" applyNumberFormat="1" applyAlignment="1">
      <alignment horizontal="left"/>
    </xf>
    <xf numFmtId="0" fontId="24" fillId="6" borderId="34" xfId="1" applyFont="1" applyFill="1" applyBorder="1" applyAlignment="1">
      <alignment horizontal="center" vertical="center"/>
    </xf>
    <xf numFmtId="0" fontId="25" fillId="6" borderId="4" xfId="1" applyFont="1" applyFill="1" applyBorder="1" applyAlignment="1">
      <alignment vertical="center"/>
    </xf>
    <xf numFmtId="10" fontId="7" fillId="7" borderId="4" xfId="1" applyNumberFormat="1" applyFont="1" applyFill="1" applyBorder="1" applyAlignment="1">
      <alignment horizontal="center" vertical="center"/>
    </xf>
    <xf numFmtId="167" fontId="2" fillId="5" borderId="35" xfId="1" applyNumberFormat="1" applyFont="1" applyFill="1" applyBorder="1" applyAlignment="1" applyProtection="1">
      <alignment horizontal="center" vertical="center"/>
      <protection locked="0"/>
    </xf>
    <xf numFmtId="0" fontId="5" fillId="0" borderId="36" xfId="1" applyFont="1" applyBorder="1" applyAlignment="1">
      <alignment horizontal="center" vertical="center" wrapText="1"/>
    </xf>
    <xf numFmtId="0" fontId="14" fillId="6" borderId="27" xfId="1" applyFont="1" applyFill="1" applyBorder="1" applyAlignment="1" applyProtection="1">
      <alignment horizontal="center" vertical="center" wrapText="1"/>
      <protection locked="0"/>
    </xf>
    <xf numFmtId="0" fontId="14" fillId="6" borderId="7" xfId="1" applyFont="1" applyFill="1" applyBorder="1" applyAlignment="1" applyProtection="1">
      <alignment horizontal="center" vertical="center" wrapText="1"/>
      <protection locked="0"/>
    </xf>
    <xf numFmtId="167" fontId="2" fillId="5" borderId="37" xfId="1" applyNumberFormat="1" applyFont="1" applyFill="1" applyBorder="1" applyAlignment="1" applyProtection="1">
      <alignment horizontal="center" vertical="center"/>
      <protection locked="0"/>
    </xf>
    <xf numFmtId="0" fontId="5" fillId="6" borderId="7" xfId="1" applyFont="1" applyFill="1" applyBorder="1" applyAlignment="1">
      <alignment horizontal="center" vertical="center" wrapText="1"/>
    </xf>
    <xf numFmtId="167" fontId="2" fillId="6" borderId="38" xfId="1" applyNumberFormat="1" applyFont="1" applyFill="1" applyBorder="1" applyAlignment="1">
      <alignment horizontal="center" vertical="center"/>
    </xf>
    <xf numFmtId="0" fontId="26" fillId="6" borderId="27" xfId="1" applyFont="1" applyFill="1" applyBorder="1" applyAlignment="1">
      <alignment horizontal="center" vertical="center"/>
    </xf>
    <xf numFmtId="0" fontId="26" fillId="8" borderId="39" xfId="1" applyFont="1" applyFill="1" applyBorder="1" applyAlignment="1">
      <alignment horizontal="center" vertical="center"/>
    </xf>
    <xf numFmtId="0" fontId="25" fillId="8" borderId="40" xfId="1" applyFont="1" applyFill="1" applyBorder="1" applyAlignment="1">
      <alignment vertical="center"/>
    </xf>
    <xf numFmtId="0" fontId="24" fillId="8" borderId="38" xfId="1" applyFont="1" applyFill="1" applyBorder="1" applyAlignment="1">
      <alignment horizontal="center" vertical="center"/>
    </xf>
    <xf numFmtId="0" fontId="0" fillId="9" borderId="0" xfId="0" applyFill="1"/>
    <xf numFmtId="0" fontId="4" fillId="0" borderId="0" xfId="1" applyAlignment="1">
      <alignment vertical="center"/>
    </xf>
    <xf numFmtId="0" fontId="13" fillId="0" borderId="0" xfId="1" applyFont="1" applyAlignment="1">
      <alignment horizontal="right" vertical="center"/>
    </xf>
    <xf numFmtId="0" fontId="4" fillId="0" borderId="0" xfId="1" applyAlignment="1" applyProtection="1">
      <alignment vertical="center"/>
      <protection locked="0"/>
    </xf>
    <xf numFmtId="0" fontId="13" fillId="0" borderId="0" xfId="1" applyFont="1" applyAlignment="1">
      <alignment horizontal="left" vertical="center"/>
    </xf>
    <xf numFmtId="0" fontId="4" fillId="0" borderId="0" xfId="0" applyFont="1" applyAlignment="1">
      <alignment horizontal="right"/>
    </xf>
    <xf numFmtId="10" fontId="13" fillId="0" borderId="5" xfId="1" applyNumberFormat="1" applyFont="1" applyBorder="1" applyAlignment="1">
      <alignment horizontal="center" vertical="center"/>
    </xf>
    <xf numFmtId="10" fontId="13" fillId="0" borderId="13" xfId="1" applyNumberFormat="1" applyFont="1" applyBorder="1" applyAlignment="1">
      <alignment horizontal="center" vertical="center"/>
    </xf>
    <xf numFmtId="10" fontId="13" fillId="0" borderId="33" xfId="1" applyNumberFormat="1" applyFont="1" applyBorder="1" applyAlignment="1">
      <alignment horizontal="center" vertical="center"/>
    </xf>
    <xf numFmtId="10" fontId="13" fillId="0" borderId="34" xfId="1" applyNumberFormat="1" applyFont="1" applyBorder="1" applyAlignment="1">
      <alignment horizontal="center" vertical="center"/>
    </xf>
    <xf numFmtId="0" fontId="14" fillId="5" borderId="42" xfId="1" applyFont="1" applyFill="1" applyBorder="1" applyAlignment="1" applyProtection="1">
      <alignment horizontal="center" vertical="center" shrinkToFit="1"/>
      <protection locked="0"/>
    </xf>
    <xf numFmtId="0" fontId="14" fillId="5" borderId="3" xfId="1" applyFont="1" applyFill="1" applyBorder="1" applyAlignment="1" applyProtection="1">
      <alignment horizontal="center" vertical="center" shrinkToFit="1"/>
      <protection locked="0"/>
    </xf>
    <xf numFmtId="0" fontId="5" fillId="0" borderId="43" xfId="1" applyFont="1" applyBorder="1" applyAlignment="1">
      <alignment horizontal="center" vertical="center" wrapText="1"/>
    </xf>
    <xf numFmtId="0" fontId="5" fillId="0" borderId="44" xfId="1" applyFont="1" applyBorder="1" applyAlignment="1">
      <alignment horizontal="center" vertical="center" wrapText="1"/>
    </xf>
    <xf numFmtId="0" fontId="14" fillId="0" borderId="45" xfId="1" applyFont="1" applyBorder="1" applyAlignment="1">
      <alignment horizontal="center" vertical="center"/>
    </xf>
    <xf numFmtId="0" fontId="14" fillId="0" borderId="22" xfId="1" applyFont="1" applyBorder="1" applyAlignment="1">
      <alignment horizontal="center" vertical="center"/>
    </xf>
    <xf numFmtId="0" fontId="14" fillId="3" borderId="47" xfId="1" applyFont="1" applyFill="1" applyBorder="1" applyAlignment="1">
      <alignment horizontal="center" vertical="center" wrapText="1"/>
    </xf>
    <xf numFmtId="0" fontId="14" fillId="3" borderId="48" xfId="1" applyFont="1" applyFill="1" applyBorder="1" applyAlignment="1">
      <alignment horizontal="center" vertical="center" wrapText="1"/>
    </xf>
    <xf numFmtId="0" fontId="14" fillId="3" borderId="14" xfId="1" applyFont="1" applyFill="1" applyBorder="1" applyAlignment="1">
      <alignment horizontal="center" vertical="center" wrapText="1"/>
    </xf>
    <xf numFmtId="0" fontId="14" fillId="3" borderId="18" xfId="1" applyFont="1" applyFill="1" applyBorder="1" applyAlignment="1">
      <alignment horizontal="center" vertical="center" wrapText="1"/>
    </xf>
    <xf numFmtId="0" fontId="14" fillId="5" borderId="42" xfId="1" applyFont="1" applyFill="1" applyBorder="1" applyAlignment="1" applyProtection="1">
      <alignment horizontal="center" vertical="center" wrapText="1"/>
      <protection locked="0"/>
    </xf>
    <xf numFmtId="0" fontId="14" fillId="5" borderId="3" xfId="1" applyFont="1" applyFill="1" applyBorder="1" applyAlignment="1" applyProtection="1">
      <alignment horizontal="center" vertical="center" wrapText="1"/>
      <protection locked="0"/>
    </xf>
    <xf numFmtId="0" fontId="14" fillId="3" borderId="29" xfId="1" applyFont="1" applyFill="1" applyBorder="1" applyAlignment="1">
      <alignment horizontal="center" vertical="center"/>
    </xf>
    <xf numFmtId="0" fontId="0" fillId="0" borderId="32" xfId="0" applyBorder="1" applyAlignment="1">
      <alignment horizontal="center" vertical="center"/>
    </xf>
    <xf numFmtId="0" fontId="2" fillId="3" borderId="8" xfId="1" applyFont="1" applyFill="1" applyBorder="1" applyAlignment="1">
      <alignment horizontal="center" vertical="center"/>
    </xf>
    <xf numFmtId="0" fontId="0" fillId="0" borderId="9" xfId="0" applyBorder="1" applyAlignment="1">
      <alignment horizontal="center" vertical="center"/>
    </xf>
    <xf numFmtId="0" fontId="14" fillId="5" borderId="41" xfId="1" applyFont="1" applyFill="1" applyBorder="1" applyAlignment="1" applyProtection="1">
      <alignment horizontal="center" vertical="center" wrapText="1"/>
      <protection locked="0"/>
    </xf>
    <xf numFmtId="0" fontId="14" fillId="5" borderId="5" xfId="1" applyFont="1" applyFill="1" applyBorder="1" applyAlignment="1" applyProtection="1">
      <alignment horizontal="center" vertical="center" wrapText="1"/>
      <protection locked="0"/>
    </xf>
    <xf numFmtId="0" fontId="14" fillId="0" borderId="46" xfId="1" applyFont="1" applyBorder="1" applyAlignment="1">
      <alignment horizontal="center" vertical="center" wrapText="1"/>
    </xf>
    <xf numFmtId="0" fontId="14" fillId="0" borderId="1" xfId="1" applyFont="1" applyBorder="1" applyAlignment="1">
      <alignment horizontal="center" vertical="center"/>
    </xf>
    <xf numFmtId="0" fontId="15" fillId="0" borderId="0" xfId="1" applyFont="1" applyAlignment="1">
      <alignment horizontal="center"/>
    </xf>
    <xf numFmtId="0" fontId="0" fillId="0" borderId="0" xfId="0"/>
    <xf numFmtId="0" fontId="14" fillId="5" borderId="49" xfId="1" applyFont="1" applyFill="1" applyBorder="1" applyAlignment="1" applyProtection="1">
      <alignment horizontal="center" vertical="center" shrinkToFit="1"/>
      <protection locked="0"/>
    </xf>
    <xf numFmtId="0" fontId="14" fillId="5" borderId="50" xfId="1" applyFont="1" applyFill="1" applyBorder="1" applyAlignment="1" applyProtection="1">
      <alignment horizontal="center" vertical="center" shrinkToFit="1"/>
      <protection locked="0"/>
    </xf>
    <xf numFmtId="0" fontId="4" fillId="5" borderId="27" xfId="0" applyFont="1" applyFill="1" applyBorder="1" applyAlignment="1" applyProtection="1">
      <alignment horizontal="left"/>
      <protection locked="0"/>
    </xf>
    <xf numFmtId="0" fontId="4" fillId="5" borderId="38" xfId="0" applyFont="1" applyFill="1" applyBorder="1" applyAlignment="1" applyProtection="1">
      <alignment horizontal="left"/>
      <protection locked="0"/>
    </xf>
    <xf numFmtId="0" fontId="14" fillId="0" borderId="0" xfId="1" applyFont="1" applyAlignment="1">
      <alignment horizontal="center"/>
    </xf>
    <xf numFmtId="0" fontId="10" fillId="5" borderId="0" xfId="0" applyFont="1" applyFill="1" applyAlignment="1" applyProtection="1">
      <alignment horizontal="center" vertical="top"/>
      <protection locked="0"/>
    </xf>
    <xf numFmtId="0" fontId="2" fillId="5" borderId="0" xfId="0" applyFont="1" applyFill="1" applyAlignment="1" applyProtection="1">
      <alignment horizontal="center"/>
      <protection locked="0"/>
    </xf>
    <xf numFmtId="0" fontId="14" fillId="3" borderId="0" xfId="1" applyFont="1" applyFill="1" applyAlignment="1">
      <alignment horizontal="left" vertical="center" wrapText="1"/>
    </xf>
    <xf numFmtId="0" fontId="5" fillId="0" borderId="7" xfId="1" applyFont="1" applyBorder="1" applyAlignment="1">
      <alignment horizontal="center" vertical="center" wrapText="1"/>
    </xf>
    <xf numFmtId="0" fontId="5" fillId="0" borderId="38" xfId="1" applyFont="1" applyBorder="1" applyAlignment="1">
      <alignment horizontal="center" vertical="center" wrapText="1"/>
    </xf>
    <xf numFmtId="0" fontId="5" fillId="5" borderId="0" xfId="0" applyFont="1" applyFill="1" applyAlignment="1" applyProtection="1">
      <alignment horizontal="center" vertical="top"/>
      <protection locked="0"/>
    </xf>
  </cellXfs>
  <cellStyles count="3">
    <cellStyle name="Normal" xfId="0" builtinId="0"/>
    <cellStyle name="Normal_CTF-EIP_2004-05_RecoupWorksheets" xfId="1" xr:uid="{00000000-0005-0000-0000-000001000000}"/>
    <cellStyle name="Pourcentage" xfId="2" builtinId="5"/>
  </cellStyles>
  <dxfs count="0"/>
  <tableStyles count="0" defaultTableStyle="TableStyleMedium9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9525</xdr:colOff>
      <xdr:row>1</xdr:row>
      <xdr:rowOff>9525</xdr:rowOff>
    </xdr:from>
    <xdr:to>
      <xdr:col>2</xdr:col>
      <xdr:colOff>276225</xdr:colOff>
      <xdr:row>1</xdr:row>
      <xdr:rowOff>771525</xdr:rowOff>
    </xdr:to>
    <xdr:pic>
      <xdr:nvPicPr>
        <xdr:cNvPr id="2292" name="Picture 2" descr="A picture containing text&#10;&#10;Description automatically generated">
          <a:extLst>
            <a:ext uri="{FF2B5EF4-FFF2-40B4-BE49-F238E27FC236}">
              <a16:creationId xmlns:a16="http://schemas.microsoft.com/office/drawing/2014/main" id="{8117A373-D5D3-5E1E-ACE1-431406C7CD6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525" y="180975"/>
          <a:ext cx="1724025" cy="76200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O42"/>
  <sheetViews>
    <sheetView tabSelected="1" zoomScaleNormal="100" workbookViewId="0">
      <selection activeCell="I2" sqref="I2"/>
    </sheetView>
  </sheetViews>
  <sheetFormatPr baseColWidth="10" defaultColWidth="10.69140625" defaultRowHeight="13.75" customHeight="1" x14ac:dyDescent="0.35"/>
  <cols>
    <col min="1" max="1" width="4.84375" style="2" customWidth="1"/>
    <col min="2" max="2" width="12.07421875" style="2" customWidth="1"/>
    <col min="3" max="3" width="11.69140625" style="2" customWidth="1"/>
    <col min="4" max="7" width="11.53515625" style="2" customWidth="1"/>
    <col min="8" max="8" width="12.23046875" style="2" bestFit="1" customWidth="1"/>
    <col min="9" max="10" width="14.53515625" style="2" customWidth="1"/>
    <col min="11" max="12" width="12.23046875" style="2" customWidth="1"/>
    <col min="13" max="13" width="11.53515625" style="2" customWidth="1"/>
    <col min="14" max="14" width="10.69140625" style="2" hidden="1" customWidth="1"/>
    <col min="15" max="15" width="1.69140625" style="2" customWidth="1"/>
    <col min="16" max="16384" width="10.69140625" style="2"/>
  </cols>
  <sheetData>
    <row r="1" spans="1:14" ht="13.75" customHeight="1" x14ac:dyDescent="0.35">
      <c r="A1" s="81"/>
      <c r="B1" s="81"/>
      <c r="C1" s="81"/>
      <c r="D1" s="81"/>
      <c r="E1" s="81"/>
      <c r="F1" s="81"/>
      <c r="G1" s="81"/>
      <c r="H1" s="81"/>
      <c r="I1" s="81"/>
      <c r="J1" s="81"/>
      <c r="K1" s="81"/>
      <c r="L1" s="81"/>
      <c r="M1" s="81"/>
    </row>
    <row r="2" spans="1:14" ht="67.75" customHeight="1" x14ac:dyDescent="0.35"/>
    <row r="3" spans="1:14" s="1" customFormat="1" ht="18" x14ac:dyDescent="0.4">
      <c r="A3" s="111" t="s">
        <v>42</v>
      </c>
      <c r="B3" s="112"/>
      <c r="C3" s="112"/>
      <c r="D3" s="112"/>
      <c r="E3" s="112"/>
      <c r="F3" s="112"/>
      <c r="G3" s="112"/>
      <c r="H3" s="112"/>
      <c r="I3" s="112"/>
      <c r="J3" s="112"/>
      <c r="K3" s="112"/>
      <c r="L3" s="112"/>
      <c r="M3" s="112"/>
    </row>
    <row r="4" spans="1:14" s="1" customFormat="1" ht="13" x14ac:dyDescent="0.3">
      <c r="B4" s="117" t="s">
        <v>0</v>
      </c>
      <c r="C4" s="117"/>
      <c r="D4" s="117"/>
      <c r="E4" s="117"/>
      <c r="F4" s="117"/>
      <c r="G4" s="117"/>
      <c r="H4" s="117"/>
      <c r="I4" s="117"/>
      <c r="J4" s="117"/>
      <c r="K4" s="117"/>
      <c r="L4" s="52"/>
    </row>
    <row r="5" spans="1:14" ht="6.75" customHeight="1" x14ac:dyDescent="0.35"/>
    <row r="6" spans="1:14" s="3" customFormat="1" ht="15" customHeight="1" x14ac:dyDescent="0.4">
      <c r="B6" s="4" t="s">
        <v>1</v>
      </c>
      <c r="C6" s="119"/>
      <c r="D6" s="119"/>
      <c r="H6" s="4" t="s">
        <v>2</v>
      </c>
      <c r="I6" s="118"/>
      <c r="J6" s="118"/>
      <c r="K6" s="118"/>
      <c r="L6" s="118"/>
      <c r="M6" s="118"/>
    </row>
    <row r="7" spans="1:14" s="5" customFormat="1" ht="14.25" customHeight="1" x14ac:dyDescent="0.35">
      <c r="B7" s="4"/>
      <c r="C7" s="66"/>
      <c r="D7" s="6"/>
      <c r="H7" s="4" t="s">
        <v>3</v>
      </c>
      <c r="I7" s="123"/>
      <c r="J7" s="123"/>
      <c r="K7" s="123"/>
      <c r="L7" s="123"/>
      <c r="M7" s="123"/>
    </row>
    <row r="8" spans="1:14" s="1" customFormat="1" ht="21" customHeight="1" x14ac:dyDescent="0.25">
      <c r="A8" s="7" t="s">
        <v>4</v>
      </c>
      <c r="B8" s="7"/>
      <c r="C8" s="8"/>
      <c r="D8" s="8"/>
      <c r="E8" s="8"/>
      <c r="F8" s="8"/>
      <c r="G8" s="8"/>
      <c r="H8" s="8"/>
      <c r="I8" s="8"/>
      <c r="J8" s="8"/>
      <c r="M8" s="9" t="s">
        <v>5</v>
      </c>
    </row>
    <row r="9" spans="1:14" s="1" customFormat="1" ht="13.75" customHeight="1" x14ac:dyDescent="0.25">
      <c r="A9" s="10"/>
      <c r="B9" s="11" t="s">
        <v>6</v>
      </c>
      <c r="C9" s="12"/>
      <c r="D9" s="12"/>
      <c r="E9" s="12"/>
      <c r="F9" s="12"/>
      <c r="G9" s="12"/>
      <c r="H9" s="12"/>
      <c r="I9" s="12"/>
      <c r="J9" s="12"/>
      <c r="K9" s="13"/>
      <c r="L9" s="13"/>
      <c r="M9" s="13"/>
    </row>
    <row r="10" spans="1:14" ht="6" customHeight="1" thickBot="1" x14ac:dyDescent="0.4"/>
    <row r="11" spans="1:14" s="14" customFormat="1" ht="39" customHeight="1" thickBot="1" x14ac:dyDescent="0.4">
      <c r="A11" s="93" t="s">
        <v>7</v>
      </c>
      <c r="B11" s="94"/>
      <c r="C11" s="23" t="s">
        <v>8</v>
      </c>
      <c r="D11" s="27" t="s">
        <v>9</v>
      </c>
      <c r="E11" s="60" t="s">
        <v>10</v>
      </c>
      <c r="F11" s="121" t="s">
        <v>11</v>
      </c>
      <c r="G11" s="122"/>
      <c r="H11" s="82"/>
      <c r="I11" s="82"/>
      <c r="J11" s="15"/>
      <c r="K11" s="15"/>
      <c r="L11" s="15"/>
      <c r="M11" s="15"/>
      <c r="N11" s="82"/>
    </row>
    <row r="12" spans="1:14" s="14" customFormat="1" ht="23.25" customHeight="1" x14ac:dyDescent="0.35">
      <c r="A12" s="95" t="s">
        <v>12</v>
      </c>
      <c r="B12" s="96"/>
      <c r="C12" s="37" t="s">
        <v>13</v>
      </c>
      <c r="D12" s="63">
        <v>0</v>
      </c>
      <c r="E12" s="44">
        <f t="shared" ref="E12:E17" si="0">D12</f>
        <v>0</v>
      </c>
      <c r="F12" s="44">
        <f t="shared" ref="F12:F17" si="1">E12</f>
        <v>0</v>
      </c>
      <c r="G12" s="38" t="e">
        <f t="shared" ref="G12:G17" si="2">F12/F$24</f>
        <v>#DIV/0!</v>
      </c>
      <c r="H12" s="82"/>
      <c r="I12" s="82"/>
      <c r="J12" s="83"/>
      <c r="K12" s="15"/>
      <c r="L12" s="15"/>
      <c r="M12" s="15"/>
      <c r="N12" s="84" t="s">
        <v>13</v>
      </c>
    </row>
    <row r="13" spans="1:14" s="14" customFormat="1" ht="24" customHeight="1" x14ac:dyDescent="0.35">
      <c r="A13" s="91" t="s">
        <v>14</v>
      </c>
      <c r="B13" s="92"/>
      <c r="C13" s="61"/>
      <c r="D13" s="62">
        <v>0</v>
      </c>
      <c r="E13" s="45">
        <f t="shared" si="0"/>
        <v>0</v>
      </c>
      <c r="F13" s="45">
        <f t="shared" si="1"/>
        <v>0</v>
      </c>
      <c r="G13" s="34" t="e">
        <f t="shared" si="2"/>
        <v>#DIV/0!</v>
      </c>
      <c r="H13" s="82"/>
      <c r="I13" s="82"/>
      <c r="J13" s="85"/>
      <c r="K13" s="15"/>
      <c r="L13" s="15"/>
      <c r="M13" s="15"/>
      <c r="N13" s="84" t="s">
        <v>15</v>
      </c>
    </row>
    <row r="14" spans="1:14" s="14" customFormat="1" ht="24" customHeight="1" x14ac:dyDescent="0.35">
      <c r="A14" s="91" t="s">
        <v>16</v>
      </c>
      <c r="B14" s="92"/>
      <c r="C14" s="61"/>
      <c r="D14" s="62">
        <v>0</v>
      </c>
      <c r="E14" s="45">
        <f t="shared" si="0"/>
        <v>0</v>
      </c>
      <c r="F14" s="45">
        <f t="shared" si="1"/>
        <v>0</v>
      </c>
      <c r="G14" s="34" t="e">
        <f t="shared" si="2"/>
        <v>#DIV/0!</v>
      </c>
      <c r="H14" s="82"/>
      <c r="I14" s="82"/>
      <c r="J14" s="15"/>
      <c r="K14" s="15"/>
      <c r="L14" s="15"/>
      <c r="M14" s="15"/>
      <c r="N14" s="84" t="s">
        <v>17</v>
      </c>
    </row>
    <row r="15" spans="1:14" s="14" customFormat="1" ht="24" customHeight="1" x14ac:dyDescent="0.35">
      <c r="A15" s="91" t="s">
        <v>18</v>
      </c>
      <c r="B15" s="92"/>
      <c r="C15" s="61"/>
      <c r="D15" s="62">
        <v>0</v>
      </c>
      <c r="E15" s="45">
        <f t="shared" si="0"/>
        <v>0</v>
      </c>
      <c r="F15" s="45">
        <f t="shared" si="1"/>
        <v>0</v>
      </c>
      <c r="G15" s="34" t="e">
        <f t="shared" si="2"/>
        <v>#DIV/0!</v>
      </c>
      <c r="H15" s="82"/>
      <c r="I15" s="82"/>
      <c r="J15" s="82"/>
      <c r="K15" s="82"/>
      <c r="L15" s="15"/>
      <c r="M15" s="15"/>
      <c r="N15" s="84"/>
    </row>
    <row r="16" spans="1:14" s="14" customFormat="1" ht="24" customHeight="1" x14ac:dyDescent="0.35">
      <c r="A16" s="91" t="s">
        <v>19</v>
      </c>
      <c r="B16" s="92"/>
      <c r="C16" s="61"/>
      <c r="D16" s="62">
        <v>0</v>
      </c>
      <c r="E16" s="45">
        <f t="shared" si="0"/>
        <v>0</v>
      </c>
      <c r="F16" s="45">
        <f t="shared" si="1"/>
        <v>0</v>
      </c>
      <c r="G16" s="34" t="e">
        <f t="shared" si="2"/>
        <v>#DIV/0!</v>
      </c>
      <c r="H16" s="82"/>
      <c r="I16" s="82"/>
      <c r="J16" s="82"/>
      <c r="K16" s="82"/>
      <c r="L16" s="15"/>
      <c r="M16" s="15"/>
      <c r="N16" s="84"/>
    </row>
    <row r="17" spans="1:15" s="14" customFormat="1" ht="24" customHeight="1" x14ac:dyDescent="0.35">
      <c r="A17" s="91" t="s">
        <v>20</v>
      </c>
      <c r="B17" s="92"/>
      <c r="C17" s="61"/>
      <c r="D17" s="62">
        <v>0</v>
      </c>
      <c r="E17" s="45">
        <f t="shared" si="0"/>
        <v>0</v>
      </c>
      <c r="F17" s="45">
        <f t="shared" si="1"/>
        <v>0</v>
      </c>
      <c r="G17" s="34" t="e">
        <f t="shared" si="2"/>
        <v>#DIV/0!</v>
      </c>
      <c r="H17" s="82"/>
      <c r="I17" s="120" t="s">
        <v>21</v>
      </c>
      <c r="J17" s="120"/>
      <c r="K17" s="120"/>
      <c r="L17" s="120"/>
      <c r="M17" s="120"/>
      <c r="N17" s="120"/>
      <c r="O17" s="120"/>
    </row>
    <row r="18" spans="1:15" s="14" customFormat="1" ht="29.25" customHeight="1" x14ac:dyDescent="0.35">
      <c r="A18" s="109" t="s">
        <v>22</v>
      </c>
      <c r="B18" s="110"/>
      <c r="C18" s="26" t="s">
        <v>23</v>
      </c>
      <c r="D18" s="62">
        <v>0</v>
      </c>
      <c r="E18" s="45">
        <f>D18</f>
        <v>0</v>
      </c>
      <c r="F18" s="46"/>
      <c r="G18" s="43"/>
      <c r="H18" s="82"/>
      <c r="I18" s="120"/>
      <c r="J18" s="120"/>
      <c r="K18" s="120"/>
      <c r="L18" s="120"/>
      <c r="M18" s="120"/>
      <c r="N18" s="120"/>
      <c r="O18" s="120"/>
    </row>
    <row r="19" spans="1:15" s="14" customFormat="1" ht="29.25" customHeight="1" thickBot="1" x14ac:dyDescent="0.4">
      <c r="A19" s="109" t="s">
        <v>22</v>
      </c>
      <c r="B19" s="110"/>
      <c r="C19" s="53" t="s">
        <v>24</v>
      </c>
      <c r="D19" s="70">
        <v>0</v>
      </c>
      <c r="E19" s="45">
        <f>D19</f>
        <v>0</v>
      </c>
      <c r="F19" s="46"/>
      <c r="G19" s="43"/>
      <c r="H19" s="82"/>
      <c r="I19" s="120"/>
      <c r="J19" s="120"/>
      <c r="K19" s="120"/>
      <c r="L19" s="120"/>
      <c r="M19" s="120"/>
      <c r="N19" s="120"/>
      <c r="O19" s="120"/>
    </row>
    <row r="20" spans="1:15" s="14" customFormat="1" ht="24" customHeight="1" thickBot="1" x14ac:dyDescent="0.4">
      <c r="A20" s="72"/>
      <c r="B20" s="73"/>
      <c r="C20" s="75" t="s">
        <v>25</v>
      </c>
      <c r="D20" s="76">
        <f>SUM(D12:D19)</f>
        <v>0</v>
      </c>
      <c r="E20" s="54"/>
      <c r="F20" s="46"/>
      <c r="G20" s="43"/>
      <c r="H20" s="82"/>
      <c r="I20" s="82"/>
      <c r="J20" s="82"/>
      <c r="K20" s="24"/>
      <c r="L20" s="24"/>
      <c r="M20" s="24"/>
      <c r="N20" s="82"/>
      <c r="O20" s="82"/>
    </row>
    <row r="21" spans="1:15" s="14" customFormat="1" ht="24" customHeight="1" x14ac:dyDescent="0.35">
      <c r="A21" s="107" t="s">
        <v>26</v>
      </c>
      <c r="B21" s="108"/>
      <c r="C21" s="71" t="s">
        <v>27</v>
      </c>
      <c r="D21" s="74">
        <v>0</v>
      </c>
      <c r="E21" s="47"/>
      <c r="F21" s="46"/>
      <c r="G21" s="43"/>
      <c r="H21" s="82"/>
      <c r="I21" s="82"/>
      <c r="J21" s="82"/>
      <c r="K21" s="24"/>
      <c r="L21" s="24"/>
      <c r="M21" s="24"/>
      <c r="N21" s="82"/>
      <c r="O21" s="82"/>
    </row>
    <row r="22" spans="1:15" s="14" customFormat="1" ht="18" customHeight="1" thickBot="1" x14ac:dyDescent="0.4">
      <c r="A22" s="101" t="s">
        <v>28</v>
      </c>
      <c r="B22" s="102"/>
      <c r="C22" s="53" t="s">
        <v>29</v>
      </c>
      <c r="D22" s="64">
        <v>0</v>
      </c>
      <c r="E22" s="54"/>
      <c r="F22" s="46"/>
      <c r="G22" s="43"/>
      <c r="H22" s="82"/>
      <c r="I22" s="82"/>
      <c r="J22" s="82"/>
      <c r="K22" s="24"/>
      <c r="L22" s="24"/>
      <c r="M22" s="24"/>
      <c r="N22" s="82"/>
      <c r="O22" s="82"/>
    </row>
    <row r="23" spans="1:15" s="14" customFormat="1" ht="18" customHeight="1" thickBot="1" x14ac:dyDescent="0.4">
      <c r="A23" s="113" t="s">
        <v>30</v>
      </c>
      <c r="B23" s="114"/>
      <c r="C23" s="39" t="s">
        <v>29</v>
      </c>
      <c r="D23" s="65">
        <v>0</v>
      </c>
      <c r="E23" s="48"/>
      <c r="F23" s="48"/>
      <c r="G23" s="49"/>
      <c r="H23" s="79"/>
      <c r="I23" s="78" t="s">
        <v>31</v>
      </c>
      <c r="J23" s="80"/>
      <c r="K23" s="69" t="e">
        <f>($D$12/$D20)</f>
        <v>#DIV/0!</v>
      </c>
      <c r="L23" s="82"/>
      <c r="M23" s="15"/>
      <c r="N23" s="82"/>
      <c r="O23" s="82"/>
    </row>
    <row r="24" spans="1:15" s="14" customFormat="1" ht="18.75" customHeight="1" thickBot="1" x14ac:dyDescent="0.3">
      <c r="A24" s="82"/>
      <c r="B24" s="2"/>
      <c r="C24" s="50" t="s">
        <v>32</v>
      </c>
      <c r="D24" s="33">
        <f>SUM(D12:D19)+D21+D22+D23</f>
        <v>0</v>
      </c>
      <c r="E24" s="33">
        <f>SUM(E12:E23)</f>
        <v>0</v>
      </c>
      <c r="F24" s="33">
        <f>SUM(F12:F23)</f>
        <v>0</v>
      </c>
      <c r="G24" s="16" t="e">
        <f>SUM(G12:G23)</f>
        <v>#DIV/0!</v>
      </c>
      <c r="H24" s="68"/>
      <c r="I24" s="77" t="s">
        <v>33</v>
      </c>
      <c r="J24" s="67"/>
      <c r="K24" s="69" t="e">
        <f>($D$12/$D20)*0.75</f>
        <v>#DIV/0!</v>
      </c>
      <c r="L24" s="82"/>
      <c r="M24" s="15"/>
      <c r="N24" s="86"/>
      <c r="O24" s="82"/>
    </row>
    <row r="25" spans="1:15" s="14" customFormat="1" ht="8.5" customHeight="1" x14ac:dyDescent="0.35">
      <c r="A25" s="82"/>
      <c r="B25" s="17"/>
      <c r="C25" s="17"/>
      <c r="D25" s="17"/>
      <c r="E25" s="17"/>
      <c r="F25" s="17"/>
      <c r="G25" s="17"/>
      <c r="H25" s="17"/>
      <c r="I25" s="17"/>
      <c r="J25" s="15"/>
      <c r="K25" s="15"/>
      <c r="L25" s="15"/>
      <c r="M25" s="15"/>
      <c r="N25" s="82"/>
      <c r="O25" s="82"/>
    </row>
    <row r="26" spans="1:15" s="21" customFormat="1" ht="15" customHeight="1" x14ac:dyDescent="0.3">
      <c r="A26" s="18"/>
      <c r="B26" s="19" t="s">
        <v>34</v>
      </c>
      <c r="C26" s="20"/>
      <c r="D26" s="20"/>
      <c r="E26" s="20"/>
      <c r="F26" s="20"/>
      <c r="G26" s="20"/>
      <c r="H26" s="20"/>
      <c r="I26" s="20"/>
      <c r="J26" s="20"/>
      <c r="K26" s="20"/>
      <c r="L26" s="20"/>
      <c r="M26" s="20"/>
    </row>
    <row r="27" spans="1:15" s="21" customFormat="1" ht="7.5" customHeight="1" thickBot="1" x14ac:dyDescent="0.35">
      <c r="B27" s="2"/>
      <c r="C27" s="2"/>
      <c r="D27" s="2"/>
      <c r="E27" s="2"/>
      <c r="F27" s="2"/>
      <c r="G27" s="2"/>
      <c r="H27" s="2"/>
      <c r="I27" s="2"/>
      <c r="J27" s="2"/>
      <c r="K27" s="2"/>
      <c r="L27" s="2"/>
    </row>
    <row r="28" spans="1:15" s="21" customFormat="1" ht="15" customHeight="1" thickBot="1" x14ac:dyDescent="0.35">
      <c r="B28" s="51" t="s">
        <v>35</v>
      </c>
      <c r="C28" s="115"/>
      <c r="D28" s="116"/>
      <c r="E28" s="2"/>
      <c r="F28" s="2"/>
      <c r="G28" s="2"/>
      <c r="H28" s="2"/>
      <c r="I28" s="2"/>
      <c r="J28" s="2"/>
      <c r="K28" s="2"/>
      <c r="L28" s="2"/>
    </row>
    <row r="29" spans="1:15" s="21" customFormat="1" ht="6.75" customHeight="1" thickBot="1" x14ac:dyDescent="0.35">
      <c r="B29" s="2"/>
      <c r="C29" s="2"/>
      <c r="D29" s="2"/>
      <c r="E29" s="2"/>
      <c r="F29" s="2"/>
      <c r="G29" s="2"/>
      <c r="H29" s="2"/>
      <c r="I29" s="2"/>
      <c r="J29" s="2"/>
      <c r="K29" s="2"/>
      <c r="L29" s="2"/>
    </row>
    <row r="30" spans="1:15" s="21" customFormat="1" ht="24" customHeight="1" x14ac:dyDescent="0.3">
      <c r="B30" s="105" t="s">
        <v>36</v>
      </c>
      <c r="C30" s="103" t="s">
        <v>12</v>
      </c>
      <c r="D30" s="99" t="str">
        <f>$A$13</f>
        <v>Investisseur A</v>
      </c>
      <c r="E30" s="99" t="str">
        <f>$A$14</f>
        <v>Investisseur B</v>
      </c>
      <c r="F30" s="99" t="str">
        <f>$A$15</f>
        <v>Investisseur C</v>
      </c>
      <c r="G30" s="99" t="str">
        <f>$A$16</f>
        <v>Investisseur D</v>
      </c>
      <c r="H30" s="99" t="str">
        <f>$A$17</f>
        <v>Investisseur E</v>
      </c>
      <c r="I30" s="99" t="str">
        <f>$C$18</f>
        <v>Crédit d'impôt fédéral</v>
      </c>
      <c r="J30" s="99" t="str">
        <f>$C$19</f>
        <v>Crédit d'impôt provincial</v>
      </c>
      <c r="K30" s="36" t="str">
        <f>$A$22</f>
        <v>Distributeur 1</v>
      </c>
      <c r="L30" s="36" t="str">
        <f>$A$23</f>
        <v>Distributeur 2</v>
      </c>
      <c r="M30" s="97" t="str">
        <f>$C$21</f>
        <v>Installations / services</v>
      </c>
    </row>
    <row r="31" spans="1:15" s="21" customFormat="1" ht="12.75" customHeight="1" thickBot="1" x14ac:dyDescent="0.35">
      <c r="B31" s="106"/>
      <c r="C31" s="104"/>
      <c r="D31" s="100"/>
      <c r="E31" s="100"/>
      <c r="F31" s="100"/>
      <c r="G31" s="100"/>
      <c r="H31" s="100"/>
      <c r="I31" s="100"/>
      <c r="J31" s="100"/>
      <c r="K31" s="40" t="str">
        <f>C22</f>
        <v>Avance</v>
      </c>
      <c r="L31" s="40" t="str">
        <f>C23</f>
        <v>Avance</v>
      </c>
      <c r="M31" s="98"/>
    </row>
    <row r="32" spans="1:15" s="21" customFormat="1" ht="15" customHeight="1" x14ac:dyDescent="0.3">
      <c r="A32" s="28" t="s">
        <v>37</v>
      </c>
      <c r="B32" s="55">
        <f>SUM(C32:M32)</f>
        <v>0</v>
      </c>
      <c r="C32" s="56">
        <v>0</v>
      </c>
      <c r="D32" s="56">
        <v>0</v>
      </c>
      <c r="E32" s="56">
        <v>0</v>
      </c>
      <c r="F32" s="56">
        <v>0</v>
      </c>
      <c r="G32" s="56">
        <v>0</v>
      </c>
      <c r="H32" s="56">
        <v>0</v>
      </c>
      <c r="I32" s="56">
        <v>0</v>
      </c>
      <c r="J32" s="56">
        <v>0</v>
      </c>
      <c r="K32" s="56">
        <f>$D$22</f>
        <v>0</v>
      </c>
      <c r="L32" s="56">
        <f>$D$23</f>
        <v>0</v>
      </c>
      <c r="M32" s="57">
        <v>0</v>
      </c>
    </row>
    <row r="33" spans="1:13" s="21" customFormat="1" ht="15" customHeight="1" thickBot="1" x14ac:dyDescent="0.35">
      <c r="A33" s="29"/>
      <c r="B33" s="41" t="e">
        <f>SUM(C33:N33)</f>
        <v>#DIV/0!</v>
      </c>
      <c r="C33" s="87">
        <v>0</v>
      </c>
      <c r="D33" s="87">
        <v>0</v>
      </c>
      <c r="E33" s="87">
        <v>0</v>
      </c>
      <c r="F33" s="87">
        <v>0</v>
      </c>
      <c r="G33" s="87">
        <v>0</v>
      </c>
      <c r="H33" s="87">
        <v>0</v>
      </c>
      <c r="I33" s="87">
        <v>0</v>
      </c>
      <c r="J33" s="87">
        <v>0</v>
      </c>
      <c r="K33" s="87" t="e">
        <f>K32/$B32</f>
        <v>#DIV/0!</v>
      </c>
      <c r="L33" s="87">
        <f>IF(D23=0,0,(L32/$B32))</f>
        <v>0</v>
      </c>
      <c r="M33" s="88">
        <v>0</v>
      </c>
    </row>
    <row r="34" spans="1:13" s="21" customFormat="1" ht="15" customHeight="1" x14ac:dyDescent="0.3">
      <c r="A34" s="28" t="s">
        <v>38</v>
      </c>
      <c r="B34" s="42">
        <f>IF($D$19=0,SUM(C34:M34), IF(SUM($D$12:$D$17)&lt;$D$19, (SUM(D12:D17)+D19), J34/J35))</f>
        <v>0</v>
      </c>
      <c r="C34" s="30">
        <f>IF($D$19=0,$D$12,MIN((($B34-$J34)*$G$12),$D$12))</f>
        <v>0</v>
      </c>
      <c r="D34" s="30">
        <f>IF($D$19=0,$D$13,MIN((($B34-$J34)*$G$13),$D$13))</f>
        <v>0</v>
      </c>
      <c r="E34" s="30">
        <f>IF($D$19=0,$D$14,MIN((($B34-$J34)*$G$14),$D$14))</f>
        <v>0</v>
      </c>
      <c r="F34" s="30">
        <f>IF($D$19=0,$D$15,MIN((($B34-$J34)*$G$15),$D$15))</f>
        <v>0</v>
      </c>
      <c r="G34" s="30">
        <f>IF($D$19=0,$D$16,MIN((($B34-$J34)*$G$16),$D$16))</f>
        <v>0</v>
      </c>
      <c r="H34" s="30">
        <f>IF($D$19=0,$D$17,MIN((($B34-$J34)*$G$17),$D$17))</f>
        <v>0</v>
      </c>
      <c r="I34" s="30">
        <v>0</v>
      </c>
      <c r="J34" s="30">
        <f>$D$19</f>
        <v>0</v>
      </c>
      <c r="K34" s="30">
        <v>0</v>
      </c>
      <c r="L34" s="30">
        <v>0</v>
      </c>
      <c r="M34" s="35">
        <v>0</v>
      </c>
    </row>
    <row r="35" spans="1:13" s="21" customFormat="1" ht="15" customHeight="1" thickBot="1" x14ac:dyDescent="0.35">
      <c r="A35" s="29"/>
      <c r="B35" s="59" t="e">
        <f>SUM(C35:N35)</f>
        <v>#DIV/0!</v>
      </c>
      <c r="C35" s="87" t="e">
        <f t="shared" ref="C35:H35" si="3">C34/$B34</f>
        <v>#DIV/0!</v>
      </c>
      <c r="D35" s="87" t="e">
        <f t="shared" si="3"/>
        <v>#DIV/0!</v>
      </c>
      <c r="E35" s="87" t="e">
        <f t="shared" si="3"/>
        <v>#DIV/0!</v>
      </c>
      <c r="F35" s="87" t="e">
        <f t="shared" si="3"/>
        <v>#DIV/0!</v>
      </c>
      <c r="G35" s="87" t="e">
        <f t="shared" si="3"/>
        <v>#DIV/0!</v>
      </c>
      <c r="H35" s="87" t="e">
        <f t="shared" si="3"/>
        <v>#DIV/0!</v>
      </c>
      <c r="I35" s="87">
        <v>0</v>
      </c>
      <c r="J35" s="87">
        <f>IF($D$19=0,0%, IF(SUM($D$12:$D$17)&lt;$D$19, J34/$B34, 50%))</f>
        <v>0</v>
      </c>
      <c r="K35" s="87">
        <v>0</v>
      </c>
      <c r="L35" s="87">
        <v>0</v>
      </c>
      <c r="M35" s="88">
        <v>0</v>
      </c>
    </row>
    <row r="36" spans="1:13" s="21" customFormat="1" ht="15" customHeight="1" x14ac:dyDescent="0.3">
      <c r="A36" s="28" t="s">
        <v>39</v>
      </c>
      <c r="B36" s="42">
        <f>SUM(C36:N36)</f>
        <v>0</v>
      </c>
      <c r="C36" s="30">
        <f>($D$12-C32-C34)</f>
        <v>0</v>
      </c>
      <c r="D36" s="30">
        <f>($D$13-D32-D34)</f>
        <v>0</v>
      </c>
      <c r="E36" s="30">
        <f>($D$14-E32-E34)</f>
        <v>0</v>
      </c>
      <c r="F36" s="30">
        <f>($D$15-F32-F34)</f>
        <v>0</v>
      </c>
      <c r="G36" s="30">
        <f>($D$16-G32-G34)</f>
        <v>0</v>
      </c>
      <c r="H36" s="30">
        <f>($D$17-H32-H34)</f>
        <v>0</v>
      </c>
      <c r="I36" s="30">
        <f>IF($D$19=0,$D$18,  IF(SUM(C36:H36)=0, $D$18, 0))</f>
        <v>0</v>
      </c>
      <c r="J36" s="30">
        <v>0</v>
      </c>
      <c r="K36" s="30">
        <v>0</v>
      </c>
      <c r="L36" s="30">
        <v>0</v>
      </c>
      <c r="M36" s="35">
        <f>IF($D$19=0,$D$21,IF(SUM(C36:H36)=0, $D$21, 0))</f>
        <v>0</v>
      </c>
    </row>
    <row r="37" spans="1:13" s="21" customFormat="1" ht="15" customHeight="1" thickBot="1" x14ac:dyDescent="0.35">
      <c r="A37" s="29"/>
      <c r="B37" s="41">
        <f>SUM(C37:N37)</f>
        <v>0</v>
      </c>
      <c r="C37" s="87">
        <f t="shared" ref="C37:I37" si="4">IF(C36=0,0,C36/$B36)</f>
        <v>0</v>
      </c>
      <c r="D37" s="87">
        <f t="shared" si="4"/>
        <v>0</v>
      </c>
      <c r="E37" s="87">
        <f t="shared" si="4"/>
        <v>0</v>
      </c>
      <c r="F37" s="87">
        <f t="shared" si="4"/>
        <v>0</v>
      </c>
      <c r="G37" s="87">
        <f t="shared" si="4"/>
        <v>0</v>
      </c>
      <c r="H37" s="87">
        <f t="shared" si="4"/>
        <v>0</v>
      </c>
      <c r="I37" s="87">
        <f t="shared" si="4"/>
        <v>0</v>
      </c>
      <c r="J37" s="87">
        <v>0</v>
      </c>
      <c r="K37" s="87">
        <v>0</v>
      </c>
      <c r="L37" s="87">
        <v>0</v>
      </c>
      <c r="M37" s="88">
        <f>IF(M36=0,0,M36/$B36)</f>
        <v>0</v>
      </c>
    </row>
    <row r="38" spans="1:13" s="21" customFormat="1" ht="15" customHeight="1" x14ac:dyDescent="0.3">
      <c r="A38" s="28" t="s">
        <v>40</v>
      </c>
      <c r="B38" s="42">
        <f>SUM(C38:N38)</f>
        <v>0</v>
      </c>
      <c r="C38" s="30">
        <v>0</v>
      </c>
      <c r="D38" s="30">
        <v>0</v>
      </c>
      <c r="E38" s="30">
        <v>0</v>
      </c>
      <c r="F38" s="30">
        <v>0</v>
      </c>
      <c r="G38" s="30">
        <v>0</v>
      </c>
      <c r="H38" s="30">
        <v>0</v>
      </c>
      <c r="I38" s="30">
        <f>IF($D$19=0,0, IF(SUM(C36:H36)=0, 0, $D$18))</f>
        <v>0</v>
      </c>
      <c r="J38" s="30">
        <v>0</v>
      </c>
      <c r="K38" s="30">
        <v>0</v>
      </c>
      <c r="L38" s="30">
        <v>0</v>
      </c>
      <c r="M38" s="35">
        <f>IF($D$19=0,0,IF(SUM(C36:H36)=0, 0, $D$21))</f>
        <v>0</v>
      </c>
    </row>
    <row r="39" spans="1:13" s="21" customFormat="1" ht="15" customHeight="1" thickBot="1" x14ac:dyDescent="0.35">
      <c r="A39" s="29"/>
      <c r="B39" s="58">
        <f>SUM(C39:N39)</f>
        <v>0</v>
      </c>
      <c r="C39" s="89">
        <v>0</v>
      </c>
      <c r="D39" s="89">
        <v>0</v>
      </c>
      <c r="E39" s="89">
        <v>0</v>
      </c>
      <c r="F39" s="89">
        <v>0</v>
      </c>
      <c r="G39" s="89">
        <v>0</v>
      </c>
      <c r="H39" s="89">
        <v>0</v>
      </c>
      <c r="I39" s="89">
        <f>IF(I38=0,0,I38/$B38)</f>
        <v>0</v>
      </c>
      <c r="J39" s="89">
        <v>0</v>
      </c>
      <c r="K39" s="89">
        <v>0</v>
      </c>
      <c r="L39" s="89">
        <v>0</v>
      </c>
      <c r="M39" s="90">
        <f>IF(M38=0,0,M38/$B38)</f>
        <v>0</v>
      </c>
    </row>
    <row r="40" spans="1:13" s="21" customFormat="1" ht="15" customHeight="1" thickBot="1" x14ac:dyDescent="0.35">
      <c r="A40" s="25" t="s">
        <v>41</v>
      </c>
      <c r="B40" s="31">
        <f t="shared" ref="B40:M40" si="5">B38+B36+B34+B32</f>
        <v>0</v>
      </c>
      <c r="C40" s="32">
        <f t="shared" si="5"/>
        <v>0</v>
      </c>
      <c r="D40" s="32">
        <f t="shared" si="5"/>
        <v>0</v>
      </c>
      <c r="E40" s="32">
        <f t="shared" si="5"/>
        <v>0</v>
      </c>
      <c r="F40" s="32">
        <f>F38+F36+F34+F32</f>
        <v>0</v>
      </c>
      <c r="G40" s="32">
        <f>G38+G36+G34+G32</f>
        <v>0</v>
      </c>
      <c r="H40" s="32">
        <f t="shared" si="5"/>
        <v>0</v>
      </c>
      <c r="I40" s="32">
        <f t="shared" si="5"/>
        <v>0</v>
      </c>
      <c r="J40" s="32">
        <f t="shared" si="5"/>
        <v>0</v>
      </c>
      <c r="K40" s="32">
        <f t="shared" si="5"/>
        <v>0</v>
      </c>
      <c r="L40" s="32">
        <f>L38+L36+L34+L32</f>
        <v>0</v>
      </c>
      <c r="M40" s="32">
        <f t="shared" si="5"/>
        <v>0</v>
      </c>
    </row>
    <row r="41" spans="1:13" s="21" customFormat="1" ht="6" customHeight="1" x14ac:dyDescent="0.3">
      <c r="B41" s="22"/>
      <c r="C41" s="22"/>
      <c r="D41" s="22"/>
      <c r="E41" s="22"/>
      <c r="F41" s="22"/>
      <c r="G41" s="22"/>
      <c r="H41" s="22"/>
    </row>
    <row r="42" spans="1:13" s="21" customFormat="1" ht="15" customHeight="1" x14ac:dyDescent="0.3">
      <c r="B42" s="22"/>
      <c r="C42" s="22"/>
      <c r="D42" s="22"/>
      <c r="E42" s="22"/>
      <c r="F42" s="22"/>
      <c r="G42" s="22"/>
      <c r="H42" s="22"/>
    </row>
  </sheetData>
  <sheetProtection selectLockedCells="1"/>
  <mergeCells count="30">
    <mergeCell ref="A3:M3"/>
    <mergeCell ref="D30:D31"/>
    <mergeCell ref="E30:E31"/>
    <mergeCell ref="H30:H31"/>
    <mergeCell ref="A23:B23"/>
    <mergeCell ref="C28:D28"/>
    <mergeCell ref="J30:J31"/>
    <mergeCell ref="I30:I31"/>
    <mergeCell ref="B4:K4"/>
    <mergeCell ref="I6:M6"/>
    <mergeCell ref="C6:D6"/>
    <mergeCell ref="A18:B18"/>
    <mergeCell ref="I17:O19"/>
    <mergeCell ref="F11:G11"/>
    <mergeCell ref="I7:M7"/>
    <mergeCell ref="A13:B13"/>
    <mergeCell ref="A17:B17"/>
    <mergeCell ref="M30:M31"/>
    <mergeCell ref="F30:F31"/>
    <mergeCell ref="A22:B22"/>
    <mergeCell ref="C30:C31"/>
    <mergeCell ref="G30:G31"/>
    <mergeCell ref="B30:B31"/>
    <mergeCell ref="A21:B21"/>
    <mergeCell ref="A19:B19"/>
    <mergeCell ref="A16:B16"/>
    <mergeCell ref="A14:B14"/>
    <mergeCell ref="A11:B11"/>
    <mergeCell ref="A12:B12"/>
    <mergeCell ref="A15:B15"/>
  </mergeCells>
  <phoneticPr fontId="13" type="noConversion"/>
  <dataValidations count="1">
    <dataValidation type="list" allowBlank="1" showInputMessage="1" showErrorMessage="1" sqref="C13:C17" xr:uid="{00000000-0002-0000-0000-000000000000}">
      <formula1>$N$11:$N$14</formula1>
    </dataValidation>
  </dataValidations>
  <printOptions horizontalCentered="1"/>
  <pageMargins left="0.70866141732283472" right="0.74803149606299213" top="0.55118110236220474" bottom="0.55118110236220474" header="0.51181102362204722" footer="0.51181102362204722"/>
  <pageSetup paperSize="5" scale="80" orientation="landscape" r:id="rId1"/>
  <headerFooter alignWithMargins="0">
    <oddFooter>&amp;L&amp;F&amp;R&amp;P/&amp;N</oddFooter>
  </headerFooter>
  <ignoredErrors>
    <ignoredError sqref="G22:G24 B33:M33 G21 G12:G19" evalError="1"/>
    <ignoredError sqref="B35:M40 B34 D34:M34" evalError="1" formula="1"/>
  </ignoredErrors>
  <drawing r:id="rId2"/>
  <legacyDrawing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LongProperties xmlns="http://schemas.microsoft.com/office/2006/metadata/longProperties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dc2e72fa-f2bf-4b7e-897e-98e66666beee">CMFREL-1750552771-3596</_dlc_DocId>
    <_dlc_DocIdUrl xmlns="dc2e72fa-f2bf-4b7e-897e-98e66666beee">
      <Url>https://telefilm.sharepoint.com/sites/TheRebrandGroup/_layouts/15/DocIdRedir.aspx?ID=CMFREL-1750552771-3596</Url>
      <Description>CMFREL-1750552771-3596</Description>
    </_dlc_DocIdUrl>
    <Keywordtopic xmlns="995c7fa0-c7ce-4135-b1bb-e7af7b680b45" xsi:nil="true"/>
    <lcf76f155ced4ddcb4097134ff3c332f xmlns="995c7fa0-c7ce-4135-b1bb-e7af7b680b45">
      <Terms xmlns="http://schemas.microsoft.com/office/infopath/2007/PartnerControls"/>
    </lcf76f155ced4ddcb4097134ff3c332f>
    <tag xmlns="995c7fa0-c7ce-4135-b1bb-e7af7b680b45" xsi:nil="true"/>
    <TaxCatchAll xmlns="dc2e72fa-f2bf-4b7e-897e-98e66666beee" xsi:nil="true"/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0F0EE28623B24B9641CB1035C1DF0B" ma:contentTypeVersion="19" ma:contentTypeDescription="Create a new document." ma:contentTypeScope="" ma:versionID="5d2a3550362afe19494ced19c72a864a">
  <xsd:schema xmlns:xsd="http://www.w3.org/2001/XMLSchema" xmlns:xs="http://www.w3.org/2001/XMLSchema" xmlns:p="http://schemas.microsoft.com/office/2006/metadata/properties" xmlns:ns2="995c7fa0-c7ce-4135-b1bb-e7af7b680b45" xmlns:ns3="dc2e72fa-f2bf-4b7e-897e-98e66666beee" targetNamespace="http://schemas.microsoft.com/office/2006/metadata/properties" ma:root="true" ma:fieldsID="eb10e76ceee4f5d3c097a6e320d1571b" ns2:_="" ns3:_="">
    <xsd:import namespace="995c7fa0-c7ce-4135-b1bb-e7af7b680b45"/>
    <xsd:import namespace="dc2e72fa-f2bf-4b7e-897e-98e66666be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3:_dlc_DocId" minOccurs="0"/>
                <xsd:element ref="ns3:_dlc_DocIdUrl" minOccurs="0"/>
                <xsd:element ref="ns3:_dlc_DocIdPersistId" minOccurs="0"/>
                <xsd:element ref="ns2:MediaServiceDateTaken" minOccurs="0"/>
                <xsd:element ref="ns2:MediaLengthInSecond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Keywordtopic" minOccurs="0"/>
                <xsd:element ref="ns2:tag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5c7fa0-c7ce-4135-b1bb-e7af7b680b4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21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7f0aa716-bba0-4bb8-a561-918f9f9bf11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Keywordtopic" ma:index="27" nillable="true" ma:displayName="Keyword topic" ma:format="Dropdown" ma:internalName="Keywordtopic">
      <xsd:simpleType>
        <xsd:restriction base="dms:Choice">
          <xsd:enumeration value="Choice 1"/>
          <xsd:enumeration value="Choice 2"/>
          <xsd:enumeration value="Choice 3"/>
        </xsd:restriction>
      </xsd:simpleType>
    </xsd:element>
    <xsd:element name="tag" ma:index="28" nillable="true" ma:displayName="tag" ma:format="Dropdown" ma:internalName="tag">
      <xsd:simpleType>
        <xsd:restriction base="dms:Choice">
          <xsd:enumeration value="Choice 1"/>
          <xsd:enumeration value="Choice 2"/>
          <xsd:enumeration value="Choice 3"/>
        </xsd:restriction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2e72fa-f2bf-4b7e-897e-98e66666beee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1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0" nillable="true" ma:displayName="Conserver l’ID" ma:description="Conserver l’ID lors de l’ajout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50eb15e6-7c31-4b49-8a93-eef69ec349e0}" ma:internalName="TaxCatchAll" ma:showField="CatchAllData" ma:web="dc2e72fa-f2bf-4b7e-897e-98e66666be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54F65BF-9E5C-4E43-B2F2-36E242247BFD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F6DCE889-C1FD-44A4-BECD-05A3120B005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B21144D-9A64-41F4-8042-E7762509F398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5E10C5C1-6242-4860-B6AD-F8CDED3C361C}">
  <ds:schemaRefs>
    <ds:schemaRef ds:uri="http://schemas.openxmlformats.org/package/2006/metadata/core-properties"/>
    <ds:schemaRef ds:uri="http://www.w3.org/XML/1998/namespace"/>
    <ds:schemaRef ds:uri="http://purl.org/dc/dcmitype/"/>
    <ds:schemaRef ds:uri="http://schemas.microsoft.com/office/2006/documentManagement/types"/>
    <ds:schemaRef ds:uri="http://purl.org/dc/elements/1.1/"/>
    <ds:schemaRef ds:uri="dc2e72fa-f2bf-4b7e-897e-98e66666beee"/>
    <ds:schemaRef ds:uri="http://schemas.microsoft.com/office/infopath/2007/PartnerControls"/>
    <ds:schemaRef ds:uri="995c7fa0-c7ce-4135-b1bb-e7af7b680b45"/>
    <ds:schemaRef ds:uri="http://schemas.microsoft.com/office/2006/metadata/properties"/>
    <ds:schemaRef ds:uri="http://purl.org/dc/terms/"/>
  </ds:schemaRefs>
</ds:datastoreItem>
</file>

<file path=customXml/itemProps5.xml><?xml version="1.0" encoding="utf-8"?>
<ds:datastoreItem xmlns:ds="http://schemas.openxmlformats.org/officeDocument/2006/customXml" ds:itemID="{EC8FD431-3CCE-480A-B419-4E13EF93F1B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5c7fa0-c7ce-4135-b1bb-e7af7b680b45"/>
    <ds:schemaRef ds:uri="dc2e72fa-f2bf-4b7e-897e-98e66666be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Feuilles de calcul</vt:lpstr>
      </vt:variant>
      <vt:variant>
        <vt:i4>1</vt:i4>
      </vt:variant>
      <vt:variant>
        <vt:lpstr>Plages nommées</vt:lpstr>
      </vt:variant>
      <vt:variant>
        <vt:i4>1</vt:i4>
      </vt:variant>
    </vt:vector>
  </HeadingPairs>
  <TitlesOfParts>
    <vt:vector size="2" baseType="lpstr">
      <vt:lpstr>structure de récup. standard</vt:lpstr>
      <vt:lpstr>'structure de récup. standard'!Zone_d_impression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/>
  <dcterms:created xsi:type="dcterms:W3CDTF">2006-02-16T21:13:37Z</dcterms:created>
  <dcterms:modified xsi:type="dcterms:W3CDTF">2025-04-15T19:31:28Z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DocId">
    <vt:lpwstr>CMFREL-1750552771-2201</vt:lpwstr>
  </property>
  <property fmtid="{D5CDD505-2E9C-101B-9397-08002B2CF9AE}" pid="3" name="_dlc_DocIdItemGuid">
    <vt:lpwstr>8a2f6b71-9dfe-4dd7-b965-60aa7c242447</vt:lpwstr>
  </property>
  <property fmtid="{D5CDD505-2E9C-101B-9397-08002B2CF9AE}" pid="4" name="_dlc_DocIdUrl">
    <vt:lpwstr>https://telefilm.sharepoint.com/sites/TheRebrandGroup/_layouts/15/DocIdRedir.aspx?ID=CMFREL-1750552771-2201, CMFREL-1750552771-2201</vt:lpwstr>
  </property>
  <property fmtid="{D5CDD505-2E9C-101B-9397-08002B2CF9AE}" pid="5" name="ContentTypeId">
    <vt:lpwstr>0x0101003F0F0EE28623B24B9641CB1035C1DF0B</vt:lpwstr>
  </property>
  <property fmtid="{D5CDD505-2E9C-101B-9397-08002B2CF9AE}" pid="6" name="MediaServiceImageTags">
    <vt:lpwstr/>
  </property>
</Properties>
</file>